
<file path=[Content_Types].xml><?xml version="1.0" encoding="utf-8"?>
<Types xmlns="http://schemas.openxmlformats.org/package/2006/content-types">
  <Default Extension="xml" ContentType="application/xml"/>
  <Default Extension="tiff" ContentType="image/tif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51206400" cy="379476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1pPr>
    <a:lvl2pPr marL="593725" indent="-136525" algn="l" rtl="0" fontAlgn="base">
      <a:spcBef>
        <a:spcPct val="0"/>
      </a:spcBef>
      <a:spcAft>
        <a:spcPct val="0"/>
      </a:spcAft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2pPr>
    <a:lvl3pPr marL="1187450" indent="-273050" algn="l" rtl="0" fontAlgn="base">
      <a:spcBef>
        <a:spcPct val="0"/>
      </a:spcBef>
      <a:spcAft>
        <a:spcPct val="0"/>
      </a:spcAft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3pPr>
    <a:lvl4pPr marL="1782763" indent="-411163" algn="l" rtl="0" fontAlgn="base">
      <a:spcBef>
        <a:spcPct val="0"/>
      </a:spcBef>
      <a:spcAft>
        <a:spcPct val="0"/>
      </a:spcAft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4pPr>
    <a:lvl5pPr marL="2376488" indent="-547688" algn="l" rtl="0" fontAlgn="base">
      <a:spcBef>
        <a:spcPct val="0"/>
      </a:spcBef>
      <a:spcAft>
        <a:spcPct val="0"/>
      </a:spcAft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17000" b="1" kern="1200">
        <a:solidFill>
          <a:srgbClr val="660000"/>
        </a:solidFill>
        <a:latin typeface="Arial Black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364">
          <p15:clr>
            <a:srgbClr val="A4A3A4"/>
          </p15:clr>
        </p15:guide>
        <p15:guide id="2" pos="-3248">
          <p15:clr>
            <a:srgbClr val="A4A3A4"/>
          </p15:clr>
        </p15:guide>
        <p15:guide id="3" orient="horz" pos="19882">
          <p15:clr>
            <a:srgbClr val="A4A3A4"/>
          </p15:clr>
        </p15:guide>
        <p15:guide id="4" pos="-37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5B084"/>
    <a:srgbClr val="A1C888"/>
    <a:srgbClr val="FF7C6D"/>
    <a:srgbClr val="5B9BD5"/>
    <a:srgbClr val="1A87FD"/>
    <a:srgbClr val="8F304F"/>
    <a:srgbClr val="600000"/>
    <a:srgbClr val="9E0000"/>
    <a:srgbClr val="8E31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/>
    <p:restoredTop sz="96341"/>
  </p:normalViewPr>
  <p:slideViewPr>
    <p:cSldViewPr>
      <p:cViewPr>
        <p:scale>
          <a:sx n="40" d="100"/>
          <a:sy n="40" d="100"/>
        </p:scale>
        <p:origin x="192" y="-2448"/>
      </p:cViewPr>
      <p:guideLst>
        <p:guide orient="horz" pos="23364"/>
        <p:guide pos="-3248"/>
        <p:guide orient="horz" pos="19882"/>
        <p:guide pos="-37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3566438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t" anchorCtr="0" compatLnSpc="1">
            <a:prstTxWarp prst="textNoShape">
              <a:avLst/>
            </a:prstTxWarp>
          </a:bodyPr>
          <a:lstStyle>
            <a:lvl1pPr>
              <a:defRPr sz="6700">
                <a:latin typeface="Arial Black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0827663" y="0"/>
            <a:ext cx="23566437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t" anchorCtr="0" compatLnSpc="1">
            <a:prstTxWarp prst="textNoShape">
              <a:avLst/>
            </a:prstTxWarp>
          </a:bodyPr>
          <a:lstStyle>
            <a:lvl1pPr algn="r">
              <a:defRPr sz="6700">
                <a:latin typeface="Arial Black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36048950"/>
            <a:ext cx="23566438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b" anchorCtr="0" compatLnSpc="1">
            <a:prstTxWarp prst="textNoShape">
              <a:avLst/>
            </a:prstTxWarp>
          </a:bodyPr>
          <a:lstStyle>
            <a:lvl1pPr>
              <a:defRPr sz="6700">
                <a:latin typeface="Arial Black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0827663" y="36048950"/>
            <a:ext cx="23566437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b" anchorCtr="0" compatLnSpc="1">
            <a:prstTxWarp prst="textNoShape">
              <a:avLst/>
            </a:prstTxWarp>
          </a:bodyPr>
          <a:lstStyle>
            <a:lvl1pPr algn="r">
              <a:defRPr sz="6700"/>
            </a:lvl1pPr>
          </a:lstStyle>
          <a:p>
            <a:fld id="{39D74491-7FFA-2842-B610-F787DE01C2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49674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3566438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t" anchorCtr="0" compatLnSpc="1">
            <a:prstTxWarp prst="textNoShape">
              <a:avLst/>
            </a:prstTxWarp>
          </a:bodyPr>
          <a:lstStyle>
            <a:lvl1pPr>
              <a:defRPr sz="6700" b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0808613" y="0"/>
            <a:ext cx="23575962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t" anchorCtr="0" compatLnSpc="1">
            <a:prstTxWarp prst="textNoShape">
              <a:avLst/>
            </a:prstTxWarp>
          </a:bodyPr>
          <a:lstStyle>
            <a:lvl1pPr algn="r">
              <a:defRPr sz="6700" b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7710150" y="2843213"/>
            <a:ext cx="18973800" cy="142319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438775" y="18029238"/>
            <a:ext cx="43516550" cy="170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36041013"/>
            <a:ext cx="23566438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b" anchorCtr="0" compatLnSpc="1">
            <a:prstTxWarp prst="textNoShape">
              <a:avLst/>
            </a:prstTxWarp>
          </a:bodyPr>
          <a:lstStyle>
            <a:lvl1pPr>
              <a:defRPr sz="6700" b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0808613" y="36041013"/>
            <a:ext cx="23575962" cy="189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27620" tIns="263813" rIns="527620" bIns="263813" numCol="1" anchor="b" anchorCtr="0" compatLnSpc="1">
            <a:prstTxWarp prst="textNoShape">
              <a:avLst/>
            </a:prstTxWarp>
          </a:bodyPr>
          <a:lstStyle>
            <a:lvl1pPr algn="r">
              <a:defRPr sz="6700" b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735A82A-83FC-414C-B1DB-714E06CB82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4695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-112" charset="-128"/>
        <a:cs typeface="ＭＳ Ｐゴシック" pitchFamily="-112" charset="-128"/>
      </a:defRPr>
    </a:lvl1pPr>
    <a:lvl2pPr marL="59372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2pPr>
    <a:lvl3pPr marL="118745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3pPr>
    <a:lvl4pPr marL="1782763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4pPr>
    <a:lvl5pPr marL="2376488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-112" charset="-128"/>
        <a:cs typeface="+mn-cs"/>
      </a:defRPr>
    </a:lvl5pPr>
    <a:lvl6pPr marL="2971800" algn="l" defTabSz="118872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566160" algn="l" defTabSz="118872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160520" algn="l" defTabSz="118872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754880" algn="l" defTabSz="118872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eaLnBrk="1" hangingPunct="1"/>
            <a:fld id="{79691696-A8C9-C44A-82C0-45B9C6FF64A1}" type="slidenum">
              <a:rPr lang="en-US" altLang="en-US" sz="6700" b="0">
                <a:solidFill>
                  <a:schemeClr val="tx1"/>
                </a:solidFill>
                <a:latin typeface="Arial" charset="0"/>
              </a:rPr>
              <a:pPr eaLnBrk="1" hangingPunct="1"/>
              <a:t>1</a:t>
            </a:fld>
            <a:endParaRPr lang="en-US" altLang="en-US" sz="67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710150" y="2843213"/>
            <a:ext cx="18973800" cy="14231937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63663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91420" y="8662989"/>
            <a:ext cx="35479567" cy="7910513"/>
          </a:xfrm>
        </p:spPr>
        <p:txBody>
          <a:bodyPr/>
          <a:lstStyle>
            <a:lvl1pPr>
              <a:defRPr sz="2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852586" y="16825913"/>
            <a:ext cx="30723416" cy="5850732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217558" y="29992864"/>
            <a:ext cx="8412842" cy="219483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5361558" y="29992864"/>
            <a:ext cx="12801600" cy="219483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8894314" y="29992864"/>
            <a:ext cx="9144000" cy="2194833"/>
          </a:xfrm>
        </p:spPr>
        <p:txBody>
          <a:bodyPr/>
          <a:lstStyle>
            <a:lvl1pPr>
              <a:defRPr/>
            </a:lvl1pPr>
          </a:lstStyle>
          <a:p>
            <a:fld id="{33AD012F-564B-EA48-9A64-639835EBC6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5818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60CB8E-870B-8349-BAB2-55B7906C0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2086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2645"/>
            <a:ext cx="37308367" cy="6538913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1745"/>
            <a:ext cx="37308367" cy="7200900"/>
          </a:xfrm>
        </p:spPr>
        <p:txBody>
          <a:bodyPr anchor="b"/>
          <a:lstStyle>
            <a:lvl1pPr marL="0" indent="0">
              <a:buNone/>
              <a:defRPr sz="2600"/>
            </a:lvl1pPr>
            <a:lvl2pPr marL="594360" indent="0">
              <a:buNone/>
              <a:defRPr sz="2300"/>
            </a:lvl2pPr>
            <a:lvl3pPr marL="1188720" indent="0">
              <a:buNone/>
              <a:defRPr sz="2100"/>
            </a:lvl3pPr>
            <a:lvl4pPr marL="1783080" indent="0">
              <a:buNone/>
              <a:defRPr sz="1800"/>
            </a:lvl4pPr>
            <a:lvl5pPr marL="2377440" indent="0">
              <a:buNone/>
              <a:defRPr sz="1800"/>
            </a:lvl5pPr>
            <a:lvl6pPr marL="2971800" indent="0">
              <a:buNone/>
              <a:defRPr sz="1800"/>
            </a:lvl6pPr>
            <a:lvl7pPr marL="3566160" indent="0">
              <a:buNone/>
              <a:defRPr sz="1800"/>
            </a:lvl7pPr>
            <a:lvl8pPr marL="4160520" indent="0">
              <a:buNone/>
              <a:defRPr sz="1800"/>
            </a:lvl8pPr>
            <a:lvl9pPr marL="4754880" indent="0">
              <a:buNone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CA64F2-3000-8846-89FF-070413FBCC9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091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59052" y="6948489"/>
            <a:ext cx="19284950" cy="22679025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47201" y="6948489"/>
            <a:ext cx="19284951" cy="22679025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07E88E-7259-FD45-9E1E-F4E28B6D72A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686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987" y="1319213"/>
            <a:ext cx="39501233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984" y="7367589"/>
            <a:ext cx="19392901" cy="307181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4360" indent="0">
              <a:buNone/>
              <a:defRPr sz="2600" b="1"/>
            </a:lvl2pPr>
            <a:lvl3pPr marL="1188720" indent="0">
              <a:buNone/>
              <a:defRPr sz="2300" b="1"/>
            </a:lvl3pPr>
            <a:lvl4pPr marL="1783080" indent="0">
              <a:buNone/>
              <a:defRPr sz="2100" b="1"/>
            </a:lvl4pPr>
            <a:lvl5pPr marL="2377440" indent="0">
              <a:buNone/>
              <a:defRPr sz="2100" b="1"/>
            </a:lvl5pPr>
            <a:lvl6pPr marL="2971800" indent="0">
              <a:buNone/>
              <a:defRPr sz="2100" b="1"/>
            </a:lvl6pPr>
            <a:lvl7pPr marL="3566160" indent="0">
              <a:buNone/>
              <a:defRPr sz="2100" b="1"/>
            </a:lvl7pPr>
            <a:lvl8pPr marL="4160520" indent="0">
              <a:buNone/>
              <a:defRPr sz="2100" b="1"/>
            </a:lvl8pPr>
            <a:lvl9pPr marL="4754880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984" y="10439401"/>
            <a:ext cx="19392901" cy="18966657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967" y="7367589"/>
            <a:ext cx="19399250" cy="307181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4360" indent="0">
              <a:buNone/>
              <a:defRPr sz="2600" b="1"/>
            </a:lvl2pPr>
            <a:lvl3pPr marL="1188720" indent="0">
              <a:buNone/>
              <a:defRPr sz="2300" b="1"/>
            </a:lvl3pPr>
            <a:lvl4pPr marL="1783080" indent="0">
              <a:buNone/>
              <a:defRPr sz="2100" b="1"/>
            </a:lvl4pPr>
            <a:lvl5pPr marL="2377440" indent="0">
              <a:buNone/>
              <a:defRPr sz="2100" b="1"/>
            </a:lvl5pPr>
            <a:lvl6pPr marL="2971800" indent="0">
              <a:buNone/>
              <a:defRPr sz="2100" b="1"/>
            </a:lvl6pPr>
            <a:lvl7pPr marL="3566160" indent="0">
              <a:buNone/>
              <a:defRPr sz="2100" b="1"/>
            </a:lvl7pPr>
            <a:lvl8pPr marL="4160520" indent="0">
              <a:buNone/>
              <a:defRPr sz="2100" b="1"/>
            </a:lvl8pPr>
            <a:lvl9pPr marL="4754880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967" y="10439401"/>
            <a:ext cx="19399250" cy="18966657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52C280-213B-944F-9EE3-0655726845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764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7475AF-4416-C442-8513-D89198EF8D3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5019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75BBE6-212C-654F-98DE-698055AECE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0705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986" y="1309688"/>
            <a:ext cx="14439901" cy="5579270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59817" y="1309688"/>
            <a:ext cx="24536400" cy="28096370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986" y="6888957"/>
            <a:ext cx="14439901" cy="22517100"/>
          </a:xfrm>
        </p:spPr>
        <p:txBody>
          <a:bodyPr/>
          <a:lstStyle>
            <a:lvl1pPr marL="0" indent="0">
              <a:buNone/>
              <a:defRPr sz="1800"/>
            </a:lvl1pPr>
            <a:lvl2pPr marL="594360" indent="0">
              <a:buNone/>
              <a:defRPr sz="1600"/>
            </a:lvl2pPr>
            <a:lvl3pPr marL="1188720" indent="0">
              <a:buNone/>
              <a:defRPr sz="1300"/>
            </a:lvl3pPr>
            <a:lvl4pPr marL="1783080" indent="0">
              <a:buNone/>
              <a:defRPr sz="1200"/>
            </a:lvl4pPr>
            <a:lvl5pPr marL="2377440" indent="0">
              <a:buNone/>
              <a:defRPr sz="1200"/>
            </a:lvl5pPr>
            <a:lvl6pPr marL="2971800" indent="0">
              <a:buNone/>
              <a:defRPr sz="1200"/>
            </a:lvl6pPr>
            <a:lvl7pPr marL="3566160" indent="0">
              <a:buNone/>
              <a:defRPr sz="1200"/>
            </a:lvl7pPr>
            <a:lvl8pPr marL="4160520" indent="0">
              <a:buNone/>
              <a:defRPr sz="1200"/>
            </a:lvl8pPr>
            <a:lvl9pPr marL="475488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1FCAA1-2F21-D64D-9234-62CE2AC68D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923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135" y="23043359"/>
            <a:ext cx="26335567" cy="271938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135" y="2940845"/>
            <a:ext cx="26335567" cy="19752468"/>
          </a:xfrm>
        </p:spPr>
        <p:txBody>
          <a:bodyPr/>
          <a:lstStyle>
            <a:lvl1pPr marL="0" indent="0">
              <a:buNone/>
              <a:defRPr sz="4200"/>
            </a:lvl1pPr>
            <a:lvl2pPr marL="594360" indent="0">
              <a:buNone/>
              <a:defRPr sz="3600"/>
            </a:lvl2pPr>
            <a:lvl3pPr marL="1188720" indent="0">
              <a:buNone/>
              <a:defRPr sz="3100"/>
            </a:lvl3pPr>
            <a:lvl4pPr marL="1783080" indent="0">
              <a:buNone/>
              <a:defRPr sz="2600"/>
            </a:lvl4pPr>
            <a:lvl5pPr marL="2377440" indent="0">
              <a:buNone/>
              <a:defRPr sz="2600"/>
            </a:lvl5pPr>
            <a:lvl6pPr marL="2971800" indent="0">
              <a:buNone/>
              <a:defRPr sz="2600"/>
            </a:lvl6pPr>
            <a:lvl7pPr marL="3566160" indent="0">
              <a:buNone/>
              <a:defRPr sz="2600"/>
            </a:lvl7pPr>
            <a:lvl8pPr marL="4160520" indent="0">
              <a:buNone/>
              <a:defRPr sz="2600"/>
            </a:lvl8pPr>
            <a:lvl9pPr marL="4754880" indent="0">
              <a:buNone/>
              <a:defRPr sz="26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135" y="25762745"/>
            <a:ext cx="26335567" cy="3864768"/>
          </a:xfrm>
        </p:spPr>
        <p:txBody>
          <a:bodyPr/>
          <a:lstStyle>
            <a:lvl1pPr marL="0" indent="0">
              <a:buNone/>
              <a:defRPr sz="1800"/>
            </a:lvl1pPr>
            <a:lvl2pPr marL="594360" indent="0">
              <a:buNone/>
              <a:defRPr sz="1600"/>
            </a:lvl2pPr>
            <a:lvl3pPr marL="1188720" indent="0">
              <a:buNone/>
              <a:defRPr sz="1300"/>
            </a:lvl3pPr>
            <a:lvl4pPr marL="1783080" indent="0">
              <a:buNone/>
              <a:defRPr sz="1200"/>
            </a:lvl4pPr>
            <a:lvl5pPr marL="2377440" indent="0">
              <a:buNone/>
              <a:defRPr sz="1200"/>
            </a:lvl5pPr>
            <a:lvl6pPr marL="2971800" indent="0">
              <a:buNone/>
              <a:defRPr sz="1200"/>
            </a:lvl6pPr>
            <a:lvl7pPr marL="3566160" indent="0">
              <a:buNone/>
              <a:defRPr sz="1200"/>
            </a:lvl7pPr>
            <a:lvl8pPr marL="4160520" indent="0">
              <a:buNone/>
              <a:defRPr sz="1200"/>
            </a:lvl8pPr>
            <a:lvl9pPr marL="475488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9C3B7C-4C53-BD44-981C-BE45C33B13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352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253443-9D82-4448-BA06-E19DCC2C79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490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639934" y="509589"/>
            <a:ext cx="9692217" cy="291179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59052" y="509589"/>
            <a:ext cx="28877682" cy="291179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01ABC-86A4-FE4B-8761-FE51488D68D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0491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559053" y="509589"/>
            <a:ext cx="38773101" cy="291179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B499CB-28F1-B147-BB83-A641299BAB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4501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59958" y="510268"/>
            <a:ext cx="38773099" cy="6296025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11" tIns="203756" rIns="407511" bIns="2037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59958" y="6949168"/>
            <a:ext cx="38773099" cy="22679025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11" tIns="203756" rIns="407511" bIns="2037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10486" y="29992864"/>
            <a:ext cx="8411029" cy="219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11" tIns="203756" rIns="407511" bIns="203756" numCol="1" anchor="t" anchorCtr="0" compatLnSpc="1">
            <a:prstTxWarp prst="textNoShape">
              <a:avLst/>
            </a:prstTxWarp>
          </a:bodyPr>
          <a:lstStyle>
            <a:lvl1pPr>
              <a:defRPr sz="4400" b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8654486" y="29992864"/>
            <a:ext cx="12801600" cy="219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11" tIns="203756" rIns="407511" bIns="203756" numCol="1" anchor="t" anchorCtr="0" compatLnSpc="1">
            <a:prstTxWarp prst="textNoShape">
              <a:avLst/>
            </a:prstTxWarp>
          </a:bodyPr>
          <a:lstStyle>
            <a:lvl1pPr algn="ctr">
              <a:defRPr sz="4400" b="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189057" y="29992864"/>
            <a:ext cx="9144000" cy="2194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11" tIns="203756" rIns="407511" bIns="203756" numCol="1" anchor="t" anchorCtr="0" compatLnSpc="1">
            <a:prstTxWarp prst="textNoShape">
              <a:avLst/>
            </a:prstTxWarp>
          </a:bodyPr>
          <a:lstStyle>
            <a:lvl1pPr algn="r">
              <a:defRPr sz="4400" b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EFFCEDC4-5DE2-E242-B5E1-E6BFF768F50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07" r:id="rId1"/>
    <p:sldLayoutId id="2147484196" r:id="rId2"/>
    <p:sldLayoutId id="2147484197" r:id="rId3"/>
    <p:sldLayoutId id="2147484198" r:id="rId4"/>
    <p:sldLayoutId id="2147484199" r:id="rId5"/>
    <p:sldLayoutId id="2147484200" r:id="rId6"/>
    <p:sldLayoutId id="2147484201" r:id="rId7"/>
    <p:sldLayoutId id="2147484202" r:id="rId8"/>
    <p:sldLayoutId id="2147484203" r:id="rId9"/>
    <p:sldLayoutId id="2147484204" r:id="rId10"/>
    <p:sldLayoutId id="2147484205" r:id="rId11"/>
    <p:sldLayoutId id="2147484206" r:id="rId12"/>
  </p:sldLayoutIdLst>
  <p:txStyles>
    <p:titleStyle>
      <a:lvl1pPr algn="ctr" defTabSz="4075113" rtl="0" eaLnBrk="0" fontAlgn="base" hangingPunct="0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+mj-lt"/>
          <a:ea typeface="ＭＳ Ｐゴシック" pitchFamily="-112" charset="-128"/>
          <a:cs typeface="ＭＳ Ｐゴシック" pitchFamily="-112" charset="-128"/>
        </a:defRPr>
      </a:lvl1pPr>
      <a:lvl2pPr algn="ctr" defTabSz="4075113" rtl="0" eaLnBrk="0" fontAlgn="base" hangingPunct="0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  <a:ea typeface="ＭＳ Ｐゴシック" pitchFamily="-112" charset="-128"/>
          <a:cs typeface="ＭＳ Ｐゴシック" pitchFamily="-112" charset="-128"/>
        </a:defRPr>
      </a:lvl2pPr>
      <a:lvl3pPr algn="ctr" defTabSz="4075113" rtl="0" eaLnBrk="0" fontAlgn="base" hangingPunct="0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  <a:ea typeface="ＭＳ Ｐゴシック" pitchFamily="-112" charset="-128"/>
          <a:cs typeface="ＭＳ Ｐゴシック" pitchFamily="-112" charset="-128"/>
        </a:defRPr>
      </a:lvl3pPr>
      <a:lvl4pPr algn="ctr" defTabSz="4075113" rtl="0" eaLnBrk="0" fontAlgn="base" hangingPunct="0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  <a:ea typeface="ＭＳ Ｐゴシック" pitchFamily="-112" charset="-128"/>
          <a:cs typeface="ＭＳ Ｐゴシック" pitchFamily="-112" charset="-128"/>
        </a:defRPr>
      </a:lvl4pPr>
      <a:lvl5pPr algn="ctr" defTabSz="4075113" rtl="0" eaLnBrk="0" fontAlgn="base" hangingPunct="0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  <a:ea typeface="ＭＳ Ｐゴシック" pitchFamily="-112" charset="-128"/>
          <a:cs typeface="ＭＳ Ｐゴシック" pitchFamily="-112" charset="-128"/>
        </a:defRPr>
      </a:lvl5pPr>
      <a:lvl6pPr marL="594360" algn="ctr" defTabSz="4075907" rtl="0" fontAlgn="base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</a:defRPr>
      </a:lvl6pPr>
      <a:lvl7pPr marL="1188720" algn="ctr" defTabSz="4075907" rtl="0" fontAlgn="base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</a:defRPr>
      </a:lvl7pPr>
      <a:lvl8pPr marL="1783080" algn="ctr" defTabSz="4075907" rtl="0" fontAlgn="base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</a:defRPr>
      </a:lvl8pPr>
      <a:lvl9pPr marL="2377440" algn="ctr" defTabSz="4075907" rtl="0" fontAlgn="base">
        <a:spcBef>
          <a:spcPct val="0"/>
        </a:spcBef>
        <a:spcAft>
          <a:spcPct val="0"/>
        </a:spcAft>
        <a:defRPr sz="17800">
          <a:solidFill>
            <a:schemeClr val="tx2"/>
          </a:solidFill>
          <a:latin typeface="Arial Black" pitchFamily="34" charset="0"/>
        </a:defRPr>
      </a:lvl9pPr>
    </p:titleStyle>
    <p:bodyStyle>
      <a:lvl1pPr marL="1527175" indent="-1527175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4300">
          <a:solidFill>
            <a:schemeClr val="tx1"/>
          </a:solidFill>
          <a:latin typeface="+mn-lt"/>
          <a:ea typeface="ＭＳ Ｐゴシック" pitchFamily="-112" charset="-128"/>
          <a:cs typeface="ＭＳ Ｐゴシック" pitchFamily="-112" charset="-128"/>
        </a:defRPr>
      </a:lvl1pPr>
      <a:lvl2pPr marL="3311525" indent="-1274763" algn="l" defTabSz="4075113" rtl="0" eaLnBrk="0" fontAlgn="base" hangingPunct="0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  <a:ea typeface="ＭＳ Ｐゴシック" pitchFamily="-112" charset="-128"/>
        </a:defRPr>
      </a:lvl2pPr>
      <a:lvl3pPr marL="5094288" indent="-1019175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  <a:ea typeface="ＭＳ Ｐゴシック" pitchFamily="-112" charset="-128"/>
        </a:defRPr>
      </a:lvl3pPr>
      <a:lvl4pPr marL="7129463" indent="-1016000" algn="l" defTabSz="4075113" rtl="0" eaLnBrk="0" fontAlgn="base" hangingPunct="0">
        <a:spcBef>
          <a:spcPct val="20000"/>
        </a:spcBef>
        <a:spcAft>
          <a:spcPct val="0"/>
        </a:spcAft>
        <a:buChar char="–"/>
        <a:defRPr sz="9100">
          <a:solidFill>
            <a:schemeClr val="tx1"/>
          </a:solidFill>
          <a:latin typeface="+mn-lt"/>
          <a:ea typeface="ＭＳ Ｐゴシック" pitchFamily="-112" charset="-128"/>
        </a:defRPr>
      </a:lvl4pPr>
      <a:lvl5pPr marL="9166225" indent="-1014413" algn="l" defTabSz="4075113" rtl="0" eaLnBrk="0" fontAlgn="base" hangingPunct="0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  <a:ea typeface="ＭＳ Ｐゴシック" pitchFamily="-112" charset="-128"/>
        </a:defRPr>
      </a:lvl5pPr>
      <a:lvl6pPr marL="9761538" indent="-1015365" algn="l" defTabSz="4075907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6pPr>
      <a:lvl7pPr marL="10355898" indent="-1015365" algn="l" defTabSz="4075907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7pPr>
      <a:lvl8pPr marL="10950258" indent="-1015365" algn="l" defTabSz="4075907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8pPr>
      <a:lvl9pPr marL="11544618" indent="-1015365" algn="l" defTabSz="4075907" rtl="0" fontAlgn="base">
        <a:spcBef>
          <a:spcPct val="20000"/>
        </a:spcBef>
        <a:spcAft>
          <a:spcPct val="0"/>
        </a:spcAft>
        <a:buChar char="»"/>
        <a:defRPr sz="9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72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8308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744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7180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6052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54880" algn="l" defTabSz="118872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C888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ounded Rectangle 80"/>
          <p:cNvSpPr/>
          <p:nvPr/>
        </p:nvSpPr>
        <p:spPr>
          <a:xfrm>
            <a:off x="917504" y="20715264"/>
            <a:ext cx="7698086" cy="6061635"/>
          </a:xfrm>
          <a:prstGeom prst="roundRect">
            <a:avLst/>
          </a:prstGeom>
          <a:solidFill>
            <a:srgbClr val="5B9BD5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7" name="Straight Arrow Connector 96"/>
          <p:cNvCxnSpPr/>
          <p:nvPr/>
        </p:nvCxnSpPr>
        <p:spPr bwMode="auto">
          <a:xfrm flipV="1">
            <a:off x="32308800" y="11493712"/>
            <a:ext cx="9088711" cy="1438212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98" name="Straight Arrow Connector 97"/>
          <p:cNvCxnSpPr/>
          <p:nvPr/>
        </p:nvCxnSpPr>
        <p:spPr bwMode="auto">
          <a:xfrm flipV="1">
            <a:off x="32308800" y="11503143"/>
            <a:ext cx="5202511" cy="1385737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101" name="Straight Arrow Connector 100"/>
          <p:cNvCxnSpPr/>
          <p:nvPr/>
        </p:nvCxnSpPr>
        <p:spPr bwMode="auto">
          <a:xfrm flipV="1">
            <a:off x="32308800" y="11503143"/>
            <a:ext cx="1458526" cy="1428783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90" name="Straight Arrow Connector 89"/>
          <p:cNvCxnSpPr/>
          <p:nvPr/>
        </p:nvCxnSpPr>
        <p:spPr bwMode="auto">
          <a:xfrm>
            <a:off x="32542556" y="8534400"/>
            <a:ext cx="8774406" cy="1245069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92" name="Straight Arrow Connector 91"/>
          <p:cNvCxnSpPr/>
          <p:nvPr/>
        </p:nvCxnSpPr>
        <p:spPr bwMode="auto">
          <a:xfrm>
            <a:off x="32308800" y="8534400"/>
            <a:ext cx="5202511" cy="1322510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94" name="Straight Arrow Connector 93"/>
          <p:cNvCxnSpPr/>
          <p:nvPr/>
        </p:nvCxnSpPr>
        <p:spPr bwMode="auto">
          <a:xfrm>
            <a:off x="32466623" y="8534400"/>
            <a:ext cx="1360147" cy="1245304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pic>
        <p:nvPicPr>
          <p:cNvPr id="188" name="Picture 1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79374" y="705199"/>
            <a:ext cx="6019800" cy="3088221"/>
          </a:xfrm>
          <a:prstGeom prst="rect">
            <a:avLst/>
          </a:prstGeom>
          <a:solidFill>
            <a:srgbClr val="8E314F"/>
          </a:solidFill>
        </p:spPr>
      </p:pic>
      <p:sp>
        <p:nvSpPr>
          <p:cNvPr id="16390" name="TextBox 55"/>
          <p:cNvSpPr txBox="1">
            <a:spLocks noChangeArrowheads="1"/>
          </p:cNvSpPr>
          <p:nvPr/>
        </p:nvSpPr>
        <p:spPr bwMode="auto">
          <a:xfrm>
            <a:off x="21762153" y="16882408"/>
            <a:ext cx="22038203" cy="2028248"/>
          </a:xfrm>
          <a:prstGeom prst="rect">
            <a:avLst/>
          </a:prstGeom>
          <a:solidFill>
            <a:srgbClr val="8F304F"/>
          </a:solidFill>
          <a:ln>
            <a:noFill/>
          </a:ln>
          <a:effectLst>
            <a:softEdge rad="508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8872" tIns="59436" rIns="118872" bIns="59436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algn="ctr" eaLnBrk="1" hangingPunct="1"/>
            <a:endParaRPr lang="en-US" altLang="en-US" sz="800" b="0" dirty="0" smtClean="0">
              <a:solidFill>
                <a:srgbClr val="FFFFFF"/>
              </a:solidFill>
              <a:latin typeface="Arial" charset="0"/>
            </a:endParaRPr>
          </a:p>
          <a:p>
            <a:pPr algn="ctr" eaLnBrk="1" hangingPunct="1"/>
            <a: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Recommendations for Black Youth Learning Experiences are Made to Build Their Self-Efficacy and Expected Outcomes </a:t>
            </a:r>
          </a:p>
          <a:p>
            <a:pPr algn="ctr" eaLnBrk="1" hangingPunct="1"/>
            <a:endParaRPr lang="en-US" altLang="en-US" sz="800" b="0" dirty="0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6396" name="Rectangle 3"/>
          <p:cNvSpPr>
            <a:spLocks noChangeArrowheads="1"/>
          </p:cNvSpPr>
          <p:nvPr/>
        </p:nvSpPr>
        <p:spPr bwMode="auto">
          <a:xfrm>
            <a:off x="10972800" y="6715535"/>
            <a:ext cx="21945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4000"/>
          </a:p>
        </p:txBody>
      </p:sp>
      <p:sp>
        <p:nvSpPr>
          <p:cNvPr id="16410" name="TextBox 27"/>
          <p:cNvSpPr txBox="1">
            <a:spLocks noChangeArrowheads="1"/>
          </p:cNvSpPr>
          <p:nvPr/>
        </p:nvSpPr>
        <p:spPr bwMode="auto">
          <a:xfrm flipH="1">
            <a:off x="119978" y="4419600"/>
            <a:ext cx="20961296" cy="2000548"/>
          </a:xfrm>
          <a:prstGeom prst="rect">
            <a:avLst/>
          </a:prstGeom>
          <a:solidFill>
            <a:srgbClr val="8E314F"/>
          </a:solidFill>
          <a:ln>
            <a:noFill/>
          </a:ln>
          <a:effectLst>
            <a:softEdge rad="508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algn="ctr" eaLnBrk="1" hangingPunct="1"/>
            <a:endParaRPr lang="en-US" altLang="en-US" sz="800" b="0" dirty="0" smtClean="0">
              <a:solidFill>
                <a:srgbClr val="FFFFFF"/>
              </a:solidFill>
              <a:latin typeface="Arial" charset="0"/>
            </a:endParaRPr>
          </a:p>
          <a:p>
            <a:pPr algn="ctr" eaLnBrk="1" hangingPunct="1"/>
            <a: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Increasing Global Populations Demands an Increase For Agricultural Production</a:t>
            </a:r>
            <a:r>
              <a:rPr lang="en-US" altLang="en-US" sz="5400" dirty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altLang="en-US" sz="9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 </a:t>
            </a:r>
          </a:p>
          <a:p>
            <a:pPr algn="ctr" eaLnBrk="1" hangingPunct="1"/>
            <a:endParaRPr lang="en-US" altLang="en-US" sz="80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6435" name="TextBox 2"/>
          <p:cNvSpPr txBox="1">
            <a:spLocks noChangeArrowheads="1"/>
          </p:cNvSpPr>
          <p:nvPr/>
        </p:nvSpPr>
        <p:spPr bwMode="auto">
          <a:xfrm>
            <a:off x="21717000" y="13907869"/>
            <a:ext cx="221698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altLang="en-US" sz="3600" b="0" i="1" dirty="0">
                <a:solidFill>
                  <a:srgbClr val="000000"/>
                </a:solidFill>
                <a:latin typeface="Times" charset="0"/>
                <a:ea typeface="Times" charset="0"/>
                <a:cs typeface="Times" charset="0"/>
              </a:rPr>
              <a:t>Figure 1. Integrative model of interest, satisfaction and choice stability. Modified from Lent, Brown, &amp; Hackett (</a:t>
            </a:r>
            <a:r>
              <a:rPr lang="en-US" altLang="en-US" sz="3600" b="0" i="1" dirty="0" smtClean="0">
                <a:solidFill>
                  <a:srgbClr val="000000"/>
                </a:solidFill>
                <a:latin typeface="Times" charset="0"/>
                <a:ea typeface="Times" charset="0"/>
                <a:cs typeface="Times" charset="0"/>
              </a:rPr>
              <a:t>1994).</a:t>
            </a:r>
            <a:endParaRPr lang="en-US" altLang="en-US" sz="3600" b="0" i="1" dirty="0">
              <a:solidFill>
                <a:srgbClr val="000000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19978" y="6248400"/>
            <a:ext cx="2118145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4400" b="0" dirty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America strives to increase its competitiveness in  </a:t>
            </a:r>
            <a:r>
              <a:rPr lang="en-US" sz="4400" b="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STEM </a:t>
            </a:r>
            <a:r>
              <a:rPr lang="en-US" sz="4400" b="0" dirty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(U.S. Department of Education, 2016)</a:t>
            </a:r>
          </a:p>
          <a:p>
            <a:pPr marL="457200" indent="-457200">
              <a:buFont typeface="Arial" charset="0"/>
              <a:buChar char="•"/>
            </a:pPr>
            <a:r>
              <a:rPr lang="en-US" sz="4400" b="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Blacks are underrepresented in the industry of agriculture and its related sciences (Brown &amp; Segrist, 2016)</a:t>
            </a:r>
          </a:p>
          <a:p>
            <a:pPr marL="457200" indent="-457200">
              <a:buFont typeface="Arial" charset="0"/>
              <a:buChar char="•"/>
            </a:pPr>
            <a:r>
              <a:rPr lang="en-US" sz="4400" b="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Resulting in the missing skillsets and knowledge they bring to the disciplines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4400" b="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Personal inputs and background factors are described as influences of Black youth perceptions towards pursuing agricultural related careers</a:t>
            </a:r>
          </a:p>
          <a:p>
            <a:endParaRPr lang="en-US" sz="3200" b="0" dirty="0"/>
          </a:p>
        </p:txBody>
      </p:sp>
      <p:sp>
        <p:nvSpPr>
          <p:cNvPr id="24" name="Rectangle 23"/>
          <p:cNvSpPr/>
          <p:nvPr/>
        </p:nvSpPr>
        <p:spPr>
          <a:xfrm>
            <a:off x="103683" y="90497"/>
            <a:ext cx="37310517" cy="4201150"/>
          </a:xfrm>
          <a:prstGeom prst="rect">
            <a:avLst/>
          </a:prstGeom>
          <a:solidFill>
            <a:srgbClr val="8E314F"/>
          </a:solidFill>
          <a:effectLst>
            <a:softEdge rad="50800"/>
          </a:effectLst>
        </p:spPr>
        <p:txBody>
          <a:bodyPr wrap="square">
            <a:spAutoFit/>
          </a:bodyPr>
          <a:lstStyle/>
          <a:p>
            <a:pPr algn="ctr"/>
            <a:endParaRPr lang="en-US" sz="2800" dirty="0" smtClean="0">
              <a:solidFill>
                <a:schemeClr val="tx1"/>
              </a:solidFill>
            </a:endParaRPr>
          </a:p>
          <a:p>
            <a:pPr algn="ctr"/>
            <a:r>
              <a:rPr lang="en-US" sz="72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Social </a:t>
            </a:r>
            <a:r>
              <a:rPr lang="en-US" sz="72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Cognitive Career Theory Applied to Factors Shaping Black Youth Perceptions of </a:t>
            </a:r>
            <a:r>
              <a:rPr lang="en-US" sz="72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Agricultural </a:t>
            </a:r>
            <a:r>
              <a:rPr lang="en-US" sz="72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and </a:t>
            </a:r>
            <a:r>
              <a:rPr lang="en-US" sz="72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Science, Technological, Engineering, and Mathematical (STEM) Careers</a:t>
            </a: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Arogeanae </a:t>
            </a:r>
            <a:r>
              <a:rPr lang="en-US" sz="44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Brown, </a:t>
            </a:r>
            <a:r>
              <a:rPr lang="en-US" sz="44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Hannah </a:t>
            </a:r>
            <a:r>
              <a:rPr lang="en-US" sz="44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Scherer, </a:t>
            </a:r>
            <a:r>
              <a:rPr lang="en-US" sz="4400" dirty="0" err="1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Ph.D</a:t>
            </a:r>
            <a:endParaRPr lang="en-US" sz="4400" dirty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Department of Agriculture Leadership and Community </a:t>
            </a:r>
            <a:r>
              <a:rPr lang="en-US" sz="44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Education • Blacksburg</a:t>
            </a:r>
            <a:r>
              <a:rPr lang="en-US" sz="44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, Virginia </a:t>
            </a:r>
            <a:endParaRPr lang="en-US" sz="4400" dirty="0" smtClean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  <a:p>
            <a:pPr algn="ctr"/>
            <a:endParaRPr lang="en-US" sz="400" dirty="0">
              <a:solidFill>
                <a:schemeClr val="tx1"/>
              </a:solidFill>
            </a:endParaRPr>
          </a:p>
          <a:p>
            <a:pPr algn="ctr"/>
            <a:endParaRPr lang="en-US" sz="300" dirty="0" smtClean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180" name="TextBox 27"/>
          <p:cNvSpPr txBox="1">
            <a:spLocks noChangeArrowheads="1"/>
          </p:cNvSpPr>
          <p:nvPr/>
        </p:nvSpPr>
        <p:spPr bwMode="auto">
          <a:xfrm flipH="1">
            <a:off x="96498" y="11049000"/>
            <a:ext cx="21037888" cy="1046440"/>
          </a:xfrm>
          <a:prstGeom prst="rect">
            <a:avLst/>
          </a:prstGeom>
          <a:solidFill>
            <a:srgbClr val="8F304F"/>
          </a:solidFill>
          <a:ln>
            <a:noFill/>
          </a:ln>
          <a:effectLst>
            <a:softEdge rad="508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Objectives</a:t>
            </a:r>
            <a:endParaRPr lang="en-US" altLang="en-US" sz="6000" dirty="0" smtClean="0">
              <a:solidFill>
                <a:srgbClr val="FFFFFF"/>
              </a:solidFill>
              <a:latin typeface="Times" charset="0"/>
              <a:ea typeface="Times" charset="0"/>
              <a:cs typeface="Times" charset="0"/>
            </a:endParaRPr>
          </a:p>
          <a:p>
            <a:pPr algn="ctr" eaLnBrk="1" hangingPunct="1"/>
            <a:r>
              <a:rPr lang="en-US" altLang="en-US" sz="800" b="0" dirty="0" smtClean="0">
                <a:solidFill>
                  <a:srgbClr val="FFFFFF"/>
                </a:solidFill>
                <a:latin typeface="Arial" charset="0"/>
              </a:rPr>
              <a:t> </a:t>
            </a:r>
            <a:endParaRPr lang="en-US" altLang="en-US" sz="800" b="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21945600" y="27367170"/>
            <a:ext cx="2189470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93000"/>
            </a:pP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Brown, D. L., &amp; Segrist, D. (2016). African American career aspirations: examining the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relative influence of internalized racism.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Journal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Career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	Development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43(2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),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177–189. </a:t>
            </a:r>
          </a:p>
          <a:p>
            <a:pPr>
              <a:buSzPct val="93000"/>
            </a:pP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Hurt, R. D. (2011).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African American life in the rural South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1900-1950. Columbia: University  	of Missouri Press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</a:t>
            </a:r>
          </a:p>
          <a:p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Martin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D. B.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(2012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). Learning mathematics while Black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 The Journal of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Educational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Foundations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26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(1–2), 47–66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</a:t>
            </a:r>
          </a:p>
          <a:p>
            <a:pPr>
              <a:buSzPct val="93000"/>
            </a:pP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Lent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R. W., Brown, S. D., &amp; Hackett, G. (1994). Toward a unifying social cognitive theory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career 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and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academic interest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choice, and performance.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	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Journal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Vocational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Behavior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45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79-122.</a:t>
            </a:r>
          </a:p>
          <a:p>
            <a:pPr>
              <a:buSzPct val="93000"/>
            </a:pP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Lent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R. W., Brown, S. D., &amp; Hackett, G. (2000). Contextual supports and barriers to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career choice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: A social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cognitive analysis.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Journal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Counseling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	Psychology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47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36–49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</a:t>
            </a:r>
          </a:p>
          <a:p>
            <a:pPr>
              <a:buSzPct val="93000"/>
            </a:pP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Outley, C. W. (2008). Perceptions of Agriculture and Natural Resource Careers Among Minority Students in a National 	Organization.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Recreation</a:t>
            </a:r>
          </a:p>
          <a:p>
            <a:pPr>
              <a:buSzPct val="93000"/>
            </a:pP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	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Visitor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Research: Studies of Diversity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139–153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</a:t>
            </a:r>
            <a:endParaRPr lang="en-US" sz="2800" b="0" dirty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pPr>
              <a:buSzPct val="93000"/>
            </a:pP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Townsend, L. (1994). How universities successfully retain and graduate black students.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Journal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Blacks in Higher Education,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4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85-89.</a:t>
            </a:r>
          </a:p>
          <a:p>
            <a:pPr>
              <a:buSzPct val="93000"/>
            </a:pP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U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 S. Department of Education. (2016).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Science,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technology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engineering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and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math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: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education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for 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global </a:t>
            </a:r>
            <a:r>
              <a:rPr lang="en-US" sz="2800" b="0" i="1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l</a:t>
            </a:r>
            <a:r>
              <a:rPr lang="en-US" sz="2800" b="0" i="1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eadership </a:t>
            </a:r>
            <a:r>
              <a:rPr lang="en-US" sz="28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website</a:t>
            </a:r>
            <a:r>
              <a:rPr lang="en-US" sz="28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. </a:t>
            </a:r>
          </a:p>
          <a:p>
            <a:pPr marL="457200" indent="-457200">
              <a:buSzPct val="93000"/>
              <a:buFont typeface="Arial" charset="0"/>
              <a:buChar char="•"/>
            </a:pPr>
            <a:endParaRPr lang="en-US" sz="2800" b="0" dirty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endParaRPr lang="en-US" sz="2800" b="0" dirty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196" name="Rectangle 195"/>
          <p:cNvSpPr/>
          <p:nvPr/>
        </p:nvSpPr>
        <p:spPr>
          <a:xfrm>
            <a:off x="4974530" y="11894403"/>
            <a:ext cx="13198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The two objectives of this study were to:</a:t>
            </a:r>
            <a:endParaRPr lang="en-US" sz="4800" b="0" dirty="0">
              <a:solidFill>
                <a:schemeClr val="bg2"/>
              </a:solidFill>
              <a:latin typeface="Times New Roman" charset="0"/>
              <a:ea typeface="Calibri" charset="0"/>
            </a:endParaRPr>
          </a:p>
        </p:txBody>
      </p:sp>
      <p:sp>
        <p:nvSpPr>
          <p:cNvPr id="197" name="Rectangle 196"/>
          <p:cNvSpPr/>
          <p:nvPr/>
        </p:nvSpPr>
        <p:spPr>
          <a:xfrm>
            <a:off x="12179811" y="13411200"/>
            <a:ext cx="953310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(2) Consider how these experiences shape and influence the perceptions African American youth have of agricultural and its related scientific careers</a:t>
            </a:r>
            <a:endParaRPr lang="en-US" sz="3500" b="0" dirty="0">
              <a:latin typeface="Times New Roman" charset="0"/>
              <a:ea typeface="Calibri" charset="0"/>
            </a:endParaRPr>
          </a:p>
        </p:txBody>
      </p:sp>
      <p:sp>
        <p:nvSpPr>
          <p:cNvPr id="198" name="Rectangle 197"/>
          <p:cNvSpPr/>
          <p:nvPr/>
        </p:nvSpPr>
        <p:spPr>
          <a:xfrm>
            <a:off x="141749" y="12550200"/>
            <a:ext cx="108081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u="sng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Personal Inputs and Background Contextual Affordances </a:t>
            </a:r>
            <a:endParaRPr lang="en-US" sz="4800" u="sng" dirty="0">
              <a:solidFill>
                <a:schemeClr val="bg2"/>
              </a:solidFill>
              <a:latin typeface="Times New Roman" charset="0"/>
              <a:ea typeface="Calibri" charset="0"/>
            </a:endParaRPr>
          </a:p>
          <a:p>
            <a:endParaRPr lang="en-US" sz="4200" u="sng" dirty="0">
              <a:solidFill>
                <a:schemeClr val="bg2"/>
              </a:solidFill>
              <a:latin typeface="Times New Roman" charset="0"/>
              <a:ea typeface="Calibri" charset="0"/>
            </a:endParaRPr>
          </a:p>
        </p:txBody>
      </p:sp>
      <p:sp>
        <p:nvSpPr>
          <p:cNvPr id="226" name="Rectangle 225"/>
          <p:cNvSpPr/>
          <p:nvPr/>
        </p:nvSpPr>
        <p:spPr>
          <a:xfrm>
            <a:off x="87640" y="13974931"/>
            <a:ext cx="882775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(</a:t>
            </a:r>
            <a:r>
              <a:rPr lang="en-US" sz="4400" b="0" dirty="0">
                <a:solidFill>
                  <a:schemeClr val="bg2"/>
                </a:solidFill>
                <a:latin typeface="Times New Roman" charset="0"/>
                <a:ea typeface="Calibri" charset="0"/>
              </a:rPr>
              <a:t>1) </a:t>
            </a:r>
            <a:r>
              <a:rPr lang="en-US" sz="4400" b="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Explore </a:t>
            </a:r>
            <a:r>
              <a:rPr lang="en-US" sz="4400" b="0" dirty="0">
                <a:solidFill>
                  <a:schemeClr val="bg2"/>
                </a:solidFill>
                <a:latin typeface="Times New Roman" charset="0"/>
                <a:ea typeface="Calibri" charset="0"/>
              </a:rPr>
              <a:t>the historical experiences and narratives of the African American experience in agriculture and related sciences </a:t>
            </a:r>
          </a:p>
        </p:txBody>
      </p:sp>
      <p:sp>
        <p:nvSpPr>
          <p:cNvPr id="230" name="Rectangle 229"/>
          <p:cNvSpPr/>
          <p:nvPr/>
        </p:nvSpPr>
        <p:spPr>
          <a:xfrm>
            <a:off x="12179812" y="12558441"/>
            <a:ext cx="99601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u="sng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Career Interest, Goals, Actions  </a:t>
            </a:r>
            <a:endParaRPr lang="en-US" sz="4800" u="sng" dirty="0">
              <a:solidFill>
                <a:schemeClr val="bg2"/>
              </a:solidFill>
              <a:latin typeface="Times New Roman" charset="0"/>
              <a:ea typeface="Calibri" charset="0"/>
            </a:endParaRPr>
          </a:p>
          <a:p>
            <a:endParaRPr lang="en-US" sz="4200" u="sng" dirty="0">
              <a:solidFill>
                <a:schemeClr val="bg2"/>
              </a:solidFill>
              <a:latin typeface="Times New Roman" charset="0"/>
              <a:ea typeface="Calibri" charset="0"/>
            </a:endParaRPr>
          </a:p>
        </p:txBody>
      </p:sp>
      <p:sp>
        <p:nvSpPr>
          <p:cNvPr id="232" name="TextBox 27"/>
          <p:cNvSpPr txBox="1">
            <a:spLocks noChangeArrowheads="1"/>
          </p:cNvSpPr>
          <p:nvPr/>
        </p:nvSpPr>
        <p:spPr bwMode="auto">
          <a:xfrm flipH="1">
            <a:off x="141748" y="16882408"/>
            <a:ext cx="20992637" cy="2000548"/>
          </a:xfrm>
          <a:prstGeom prst="rect">
            <a:avLst/>
          </a:prstGeom>
          <a:solidFill>
            <a:srgbClr val="8F304F"/>
          </a:solidFill>
          <a:ln>
            <a:noFill/>
          </a:ln>
          <a:effectLst>
            <a:softEdge rad="508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algn="ctr" eaLnBrk="1" hangingPunct="1"/>
            <a:endParaRPr lang="en-US" altLang="en-US" sz="800" b="0" dirty="0" smtClean="0">
              <a:solidFill>
                <a:srgbClr val="FFFFFF"/>
              </a:solidFill>
              <a:latin typeface="Arial" charset="0"/>
            </a:endParaRPr>
          </a:p>
          <a:p>
            <a:pPr algn="ctr" eaLnBrk="1" hangingPunct="1"/>
            <a: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Historical and Current Factors are Analyzed to Supply Recommendations Specifically for Black Youth Learning Experiences</a:t>
            </a:r>
            <a:b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</a:br>
            <a:r>
              <a:rPr lang="en-US" altLang="en-US" sz="9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 </a:t>
            </a:r>
            <a:endParaRPr lang="en-US" altLang="en-US" sz="900" dirty="0">
              <a:solidFill>
                <a:srgbClr val="FFFFFF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35" name="TextBox 27"/>
          <p:cNvSpPr txBox="1">
            <a:spLocks noChangeArrowheads="1"/>
          </p:cNvSpPr>
          <p:nvPr/>
        </p:nvSpPr>
        <p:spPr bwMode="auto">
          <a:xfrm flipH="1">
            <a:off x="21790213" y="26309360"/>
            <a:ext cx="21933941" cy="1046440"/>
          </a:xfrm>
          <a:prstGeom prst="rect">
            <a:avLst/>
          </a:prstGeom>
          <a:solidFill>
            <a:srgbClr val="8F304F"/>
          </a:solidFill>
          <a:ln>
            <a:noFill/>
          </a:ln>
          <a:effectLst>
            <a:softEdge rad="508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References </a:t>
            </a:r>
          </a:p>
          <a:p>
            <a:pPr algn="ctr" eaLnBrk="1" hangingPunct="1"/>
            <a:r>
              <a:rPr lang="en-US" altLang="en-US" sz="800" b="0" dirty="0" smtClean="0">
                <a:solidFill>
                  <a:srgbClr val="FFFFFF"/>
                </a:solidFill>
                <a:latin typeface="Arial" charset="0"/>
              </a:rPr>
              <a:t> </a:t>
            </a:r>
            <a:endParaRPr lang="en-US" altLang="en-US" sz="800" b="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41" name="TextBox 55"/>
          <p:cNvSpPr txBox="1">
            <a:spLocks noChangeArrowheads="1"/>
          </p:cNvSpPr>
          <p:nvPr/>
        </p:nvSpPr>
        <p:spPr bwMode="auto">
          <a:xfrm>
            <a:off x="21838352" y="4448752"/>
            <a:ext cx="21885803" cy="2028248"/>
          </a:xfrm>
          <a:prstGeom prst="rect">
            <a:avLst/>
          </a:prstGeom>
          <a:solidFill>
            <a:srgbClr val="8F304F"/>
          </a:solidFill>
          <a:ln>
            <a:noFill/>
          </a:ln>
          <a:effectLst>
            <a:softEdge rad="508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8872" tIns="59436" rIns="118872" bIns="59436">
            <a:spAutoFit/>
          </a:bodyPr>
          <a:lstStyle>
            <a:lvl1pPr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1pPr>
            <a:lvl2pPr marL="742950" indent="-28575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2pPr>
            <a:lvl3pPr marL="11430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3pPr>
            <a:lvl4pPr marL="16002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4pPr>
            <a:lvl5pPr marL="2057400" indent="-228600" eaLnBrk="0" hangingPunct="0"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7000" b="1">
                <a:solidFill>
                  <a:srgbClr val="660000"/>
                </a:solidFill>
                <a:latin typeface="Arial Black" charset="0"/>
                <a:ea typeface="ＭＳ Ｐゴシック" charset="-128"/>
              </a:defRPr>
            </a:lvl9pPr>
          </a:lstStyle>
          <a:p>
            <a:pPr algn="ctr" eaLnBrk="1" hangingPunct="1"/>
            <a:endParaRPr lang="en-US" altLang="en-US" sz="800" b="0" dirty="0" smtClean="0">
              <a:solidFill>
                <a:srgbClr val="FFFFFF"/>
              </a:solidFill>
              <a:latin typeface="Arial" charset="0"/>
            </a:endParaRPr>
          </a:p>
          <a:p>
            <a:pPr algn="ctr" eaLnBrk="1" hangingPunct="1"/>
            <a:r>
              <a:rPr lang="en-US" altLang="en-US" sz="5400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Social Cognitive Career Theory Model (SCCT) is Advanced to Address A Diverse Population, Black Youth </a:t>
            </a:r>
          </a:p>
          <a:p>
            <a:pPr algn="ctr" eaLnBrk="1" hangingPunct="1"/>
            <a:endParaRPr lang="en-US" altLang="en-US" sz="800" b="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87" name="Rectangle 186"/>
          <p:cNvSpPr/>
          <p:nvPr/>
        </p:nvSpPr>
        <p:spPr>
          <a:xfrm>
            <a:off x="21793200" y="14652040"/>
            <a:ext cx="219456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400" b="0" dirty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SCCT (Lent, Brown, &amp; Hackett, 2000) highlights the manner in which various contextual factors (e.g., gender, socio-economic status, and racial–ethnic background) may enhance or serve as a barrier to one’s career development. 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1234354" y="20880824"/>
            <a:ext cx="8160284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>
                <a:solidFill>
                  <a:schemeClr val="bg2"/>
                </a:solidFill>
                <a:latin typeface="Times New Roman" charset="0"/>
                <a:ea typeface="Calibri" charset="0"/>
              </a:rPr>
              <a:t>Slavery and Sharecropping</a:t>
            </a:r>
            <a:endParaRPr lang="en-US" sz="4000" dirty="0"/>
          </a:p>
          <a:p>
            <a:pPr marL="571500" lvl="0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>
                <a:solidFill>
                  <a:schemeClr val="bg2"/>
                </a:solidFill>
                <a:latin typeface="Times New Roman" charset="0"/>
                <a:ea typeface="Calibri" charset="0"/>
              </a:rPr>
              <a:t>Jim Crow laws</a:t>
            </a:r>
          </a:p>
          <a:p>
            <a:pPr marL="571500" lvl="0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Scientific experiments</a:t>
            </a:r>
          </a:p>
          <a:p>
            <a:pPr marL="571500" lvl="0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Desegregation </a:t>
            </a:r>
          </a:p>
          <a:p>
            <a:pPr marL="571500" lvl="0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African American </a:t>
            </a:r>
          </a:p>
          <a:p>
            <a:pPr marL="1165225" lvl="1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>
                <a:solidFill>
                  <a:schemeClr val="bg2"/>
                </a:solidFill>
                <a:latin typeface="Times New Roman" charset="0"/>
                <a:ea typeface="Calibri" charset="0"/>
              </a:rPr>
              <a:t>S</a:t>
            </a:r>
            <a:r>
              <a:rPr lang="en-US" sz="400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cientist  </a:t>
            </a:r>
          </a:p>
          <a:p>
            <a:pPr marL="1165225" lvl="1" indent="-571500" defTabSz="2222500">
              <a:lnSpc>
                <a:spcPct val="90000"/>
              </a:lnSpc>
              <a:spcAft>
                <a:spcPct val="35000"/>
              </a:spcAft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 New Roman" charset="0"/>
                <a:ea typeface="Calibri" charset="0"/>
              </a:rPr>
              <a:t>Agronomist contributions</a:t>
            </a:r>
            <a:endParaRPr lang="en-US" sz="4000" dirty="0">
              <a:solidFill>
                <a:schemeClr val="bg2"/>
              </a:solidFill>
              <a:latin typeface="Times New Roman" charset="0"/>
              <a:ea typeface="Calibri" charset="0"/>
            </a:endParaRPr>
          </a:p>
          <a:p>
            <a:endParaRPr lang="en-US" sz="4000" dirty="0"/>
          </a:p>
        </p:txBody>
      </p:sp>
      <p:sp>
        <p:nvSpPr>
          <p:cNvPr id="25" name="Rounded Rectangle 24"/>
          <p:cNvSpPr/>
          <p:nvPr/>
        </p:nvSpPr>
        <p:spPr>
          <a:xfrm>
            <a:off x="23088600" y="21417680"/>
            <a:ext cx="20129920" cy="4804354"/>
          </a:xfrm>
          <a:prstGeom prst="roundRect">
            <a:avLst/>
          </a:prstGeom>
          <a:solidFill>
            <a:srgbClr val="A1C888">
              <a:alpha val="65000"/>
            </a:srgbClr>
          </a:solidFill>
          <a:ln w="120650">
            <a:solidFill>
              <a:srgbClr val="F5B0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760996" y="19735800"/>
            <a:ext cx="50204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b="0" u="sng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Historical Data </a:t>
            </a:r>
            <a:endParaRPr lang="en-US" sz="4800" b="0" u="sng" dirty="0">
              <a:latin typeface="Times" charset="0"/>
              <a:ea typeface="Times" charset="0"/>
              <a:cs typeface="Times" charset="0"/>
            </a:endParaRPr>
          </a:p>
          <a:p>
            <a:endParaRPr lang="en-US" sz="40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92200" y="19735800"/>
            <a:ext cx="5020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b="0" u="sng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Current Data </a:t>
            </a:r>
            <a:endParaRPr lang="en-US" sz="4800" b="0" u="sng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11634710" y="20775378"/>
            <a:ext cx="7698086" cy="6061635"/>
          </a:xfrm>
          <a:prstGeom prst="roundRect">
            <a:avLst/>
          </a:prstGeom>
          <a:solidFill>
            <a:srgbClr val="5B9BD5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12327019" y="20803880"/>
            <a:ext cx="756994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0" indent="-571500">
              <a:lnSpc>
                <a:spcPct val="150000"/>
              </a:lnSpc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Discrimination </a:t>
            </a:r>
          </a:p>
          <a:p>
            <a:pPr marL="571500" lvl="0" indent="-571500">
              <a:lnSpc>
                <a:spcPct val="150000"/>
              </a:lnSpc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Lack </a:t>
            </a:r>
            <a:r>
              <a:rPr lang="en-US" sz="4000" dirty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of representation </a:t>
            </a:r>
            <a:endParaRPr lang="en-US" sz="4000" dirty="0" smtClean="0">
              <a:solidFill>
                <a:schemeClr val="bg2"/>
              </a:solidFill>
              <a:latin typeface="Times" charset="0"/>
              <a:ea typeface="Times" charset="0"/>
              <a:cs typeface="Times" charset="0"/>
            </a:endParaRPr>
          </a:p>
          <a:p>
            <a:pPr marL="571500" lvl="0" indent="-571500">
              <a:lnSpc>
                <a:spcPct val="150000"/>
              </a:lnSpc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Lack of agricultural  and STEM education</a:t>
            </a:r>
          </a:p>
          <a:p>
            <a:pPr marL="571500" lvl="0" indent="-571500">
              <a:lnSpc>
                <a:spcPct val="150000"/>
              </a:lnSpc>
              <a:buFont typeface="Arial" charset="0"/>
              <a:buChar char="•"/>
            </a:pPr>
            <a:r>
              <a:rPr lang="en-US" sz="40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Scholarships in agricultural and STEM</a:t>
            </a:r>
            <a:endParaRPr lang="en-US" sz="4000" dirty="0">
              <a:solidFill>
                <a:schemeClr val="bg2"/>
              </a:solidFill>
              <a:latin typeface="Times" charset="0"/>
              <a:ea typeface="Times" charset="0"/>
              <a:cs typeface="Times" charset="0"/>
            </a:endParaRPr>
          </a:p>
          <a:p>
            <a:endParaRPr lang="en-US" sz="40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1295400" y="27731841"/>
            <a:ext cx="17945664" cy="5054143"/>
          </a:xfrm>
          <a:prstGeom prst="roundRect">
            <a:avLst/>
          </a:prstGeom>
          <a:solidFill>
            <a:srgbClr val="FF7C6D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1704793" y="27977842"/>
            <a:ext cx="184871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S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tructural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inequalities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in the education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Black students aren’t prepared to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pursue math and science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(Martin, 2012)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South’s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indebtedness and racist culture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hindered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Black’s success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(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Hurt, 2011)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Racial inclined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history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dominates youth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perceptions of agricultural careers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(Outley, 2008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)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L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ack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mentorship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and a sense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of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belonging in 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agriculture and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STEM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(Townsend</a:t>
            </a:r>
            <a:r>
              <a:rPr lang="en-US" sz="40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, 1994</a:t>
            </a:r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)</a:t>
            </a:r>
            <a:endParaRPr lang="en-US" sz="4000" dirty="0">
              <a:solidFill>
                <a:schemeClr val="bg2">
                  <a:lumMod val="95000"/>
                  <a:lumOff val="5000"/>
                </a:schemeClr>
              </a:solidFill>
            </a:endParaRPr>
          </a:p>
          <a:p>
            <a:endParaRPr lang="en-US" sz="40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715272" y="20650200"/>
            <a:ext cx="16406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Recommendations for Black Youth Learning Experiences </a:t>
            </a:r>
            <a:endParaRPr lang="en-US" sz="4800" dirty="0">
              <a:latin typeface="Times" charset="0"/>
              <a:ea typeface="Times" charset="0"/>
              <a:cs typeface="Times" charset="0"/>
            </a:endParaRPr>
          </a:p>
          <a:p>
            <a:endParaRPr lang="en-US" sz="40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3457256" y="21560208"/>
            <a:ext cx="2043394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41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Provide mentorship to influence Black youth interest in STEM careers (Outley, 2008) </a:t>
            </a:r>
            <a:endParaRPr lang="en-US" sz="4100" dirty="0" smtClean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Investigate </a:t>
            </a:r>
          </a:p>
          <a:p>
            <a:pPr marL="1165225" lvl="1" indent="-571500">
              <a:buFont typeface="Arial" charset="0"/>
              <a:buChar char="•"/>
            </a:pP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learning spaces that engages Black youth </a:t>
            </a:r>
          </a:p>
          <a:p>
            <a:pPr marL="1165225" lvl="1" indent="-571500">
              <a:buFont typeface="Arial" charset="0"/>
              <a:buChar char="•"/>
            </a:pP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Racial </a:t>
            </a:r>
            <a:r>
              <a:rPr lang="en-US" sz="41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demographics of </a:t>
            </a: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preexisting program’s </a:t>
            </a:r>
            <a:r>
              <a:rPr lang="en-US" sz="410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staff </a:t>
            </a:r>
            <a:endParaRPr lang="en-US" sz="4100" dirty="0" smtClean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Address and Reframe </a:t>
            </a:r>
          </a:p>
          <a:p>
            <a:pPr marL="1165225" lvl="1" indent="-571500">
              <a:buFont typeface="Arial" charset="0"/>
              <a:buChar char="•"/>
            </a:pP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Black’s historical contributions to agriculture and the sciences </a:t>
            </a:r>
          </a:p>
          <a:p>
            <a:pPr marL="1165225" lvl="1" indent="-571500">
              <a:buFont typeface="Arial" charset="0"/>
              <a:buChar char="•"/>
            </a:pPr>
            <a:r>
              <a:rPr lang="en-US" sz="41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Agriculture and STEM careers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22761306" y="18755142"/>
            <a:ext cx="209147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4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Background contextual </a:t>
            </a:r>
            <a:r>
              <a:rPr lang="en-US" sz="44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affordances </a:t>
            </a:r>
            <a:r>
              <a:rPr lang="en-US" sz="44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considered within a historical frame around slavery and discrimination in agricultural and scientific industries help explain the challenges specific to the population of Black youth.</a:t>
            </a:r>
          </a:p>
        </p:txBody>
      </p:sp>
      <p:cxnSp>
        <p:nvCxnSpPr>
          <p:cNvPr id="7" name="Straight Arrow Connector 6"/>
          <p:cNvCxnSpPr/>
          <p:nvPr/>
        </p:nvCxnSpPr>
        <p:spPr bwMode="auto">
          <a:xfrm>
            <a:off x="22761306" y="20062077"/>
            <a:ext cx="914400" cy="91440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/>
          <p:nvPr/>
        </p:nvCxnSpPr>
        <p:spPr bwMode="auto">
          <a:xfrm>
            <a:off x="8604704" y="22707600"/>
            <a:ext cx="2977696" cy="0"/>
          </a:xfrm>
          <a:prstGeom prst="straightConnector1">
            <a:avLst/>
          </a:prstGeom>
          <a:noFill/>
          <a:ln w="254000" cap="rnd" cmpd="sng" algn="ctr">
            <a:solidFill>
              <a:schemeClr val="bg2"/>
            </a:solidFill>
            <a:prstDash val="solid"/>
            <a:round/>
            <a:headEnd type="triangle" w="sm" len="sm"/>
            <a:tailEnd type="triangle" w="sm" len="sm"/>
          </a:ln>
          <a:effectLst/>
        </p:spPr>
      </p:cxnSp>
      <p:sp>
        <p:nvSpPr>
          <p:cNvPr id="62" name="TextBox 61"/>
          <p:cNvSpPr txBox="1"/>
          <p:nvPr/>
        </p:nvSpPr>
        <p:spPr>
          <a:xfrm>
            <a:off x="1257244" y="18904803"/>
            <a:ext cx="189069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52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Findings: Experiences and Narratives of African Americans </a:t>
            </a:r>
            <a:endParaRPr lang="en-US" sz="5200" dirty="0"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22015615" y="6530991"/>
            <a:ext cx="3135808" cy="3380763"/>
          </a:xfrm>
          <a:prstGeom prst="rect">
            <a:avLst/>
          </a:prstGeom>
          <a:solidFill>
            <a:srgbClr val="5B9BD5"/>
          </a:solidFill>
          <a:ln w="95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69" name="Rectangle 68"/>
          <p:cNvSpPr/>
          <p:nvPr/>
        </p:nvSpPr>
        <p:spPr bwMode="auto">
          <a:xfrm>
            <a:off x="22182918" y="10917253"/>
            <a:ext cx="2913943" cy="3040766"/>
          </a:xfrm>
          <a:prstGeom prst="rect">
            <a:avLst/>
          </a:prstGeom>
          <a:solidFill>
            <a:srgbClr val="5B9BD5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0" name="Rectangle 69"/>
          <p:cNvSpPr/>
          <p:nvPr/>
        </p:nvSpPr>
        <p:spPr bwMode="auto">
          <a:xfrm>
            <a:off x="25830738" y="9277853"/>
            <a:ext cx="3489372" cy="2163335"/>
          </a:xfrm>
          <a:prstGeom prst="rect">
            <a:avLst/>
          </a:prstGeom>
          <a:solidFill>
            <a:srgbClr val="A1C888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1" name="Rectangle 70"/>
          <p:cNvSpPr/>
          <p:nvPr/>
        </p:nvSpPr>
        <p:spPr bwMode="auto">
          <a:xfrm>
            <a:off x="29658083" y="7429727"/>
            <a:ext cx="2879317" cy="1211375"/>
          </a:xfrm>
          <a:prstGeom prst="rect">
            <a:avLst/>
          </a:prstGeom>
          <a:solidFill>
            <a:srgbClr val="F5B084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2" name="Rectangle 71"/>
          <p:cNvSpPr/>
          <p:nvPr/>
        </p:nvSpPr>
        <p:spPr bwMode="auto">
          <a:xfrm>
            <a:off x="29653544" y="11697921"/>
            <a:ext cx="2883856" cy="1288903"/>
          </a:xfrm>
          <a:prstGeom prst="rect">
            <a:avLst/>
          </a:prstGeom>
          <a:solidFill>
            <a:srgbClr val="F5B084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3" name="Rectangle 72"/>
          <p:cNvSpPr/>
          <p:nvPr/>
        </p:nvSpPr>
        <p:spPr bwMode="auto">
          <a:xfrm>
            <a:off x="33778306" y="9737058"/>
            <a:ext cx="2041117" cy="1720450"/>
          </a:xfrm>
          <a:prstGeom prst="rect">
            <a:avLst/>
          </a:prstGeom>
          <a:solidFill>
            <a:srgbClr val="FF7C6D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6" name="Rectangle 75"/>
          <p:cNvSpPr/>
          <p:nvPr/>
        </p:nvSpPr>
        <p:spPr bwMode="auto">
          <a:xfrm>
            <a:off x="37511311" y="9801815"/>
            <a:ext cx="2194312" cy="1720450"/>
          </a:xfrm>
          <a:prstGeom prst="rect">
            <a:avLst/>
          </a:prstGeom>
          <a:solidFill>
            <a:srgbClr val="FF7C6D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7" name="Rectangle 76"/>
          <p:cNvSpPr/>
          <p:nvPr/>
        </p:nvSpPr>
        <p:spPr bwMode="auto">
          <a:xfrm>
            <a:off x="41397511" y="9737058"/>
            <a:ext cx="2072319" cy="1720450"/>
          </a:xfrm>
          <a:prstGeom prst="rect">
            <a:avLst/>
          </a:prstGeom>
          <a:solidFill>
            <a:srgbClr val="FF7C6D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sp>
        <p:nvSpPr>
          <p:cNvPr id="78" name="Rectangle 77"/>
          <p:cNvSpPr/>
          <p:nvPr/>
        </p:nvSpPr>
        <p:spPr bwMode="auto">
          <a:xfrm>
            <a:off x="34637083" y="6781618"/>
            <a:ext cx="8810532" cy="1484486"/>
          </a:xfrm>
          <a:prstGeom prst="rect">
            <a:avLst/>
          </a:prstGeom>
          <a:solidFill>
            <a:srgbClr val="FF7C6D"/>
          </a:solidFill>
          <a:ln w="9525">
            <a:noFill/>
            <a:miter lim="800000"/>
            <a:headEnd/>
            <a:tailEnd/>
          </a:ln>
        </p:spPr>
        <p:txBody>
          <a:bodyPr wrap="square" rtlCol="0" anchor="ctr">
            <a:spAutoFit/>
          </a:bodyPr>
          <a:lstStyle/>
          <a:p>
            <a:pPr algn="ctr"/>
            <a:endParaRPr lang="en-US" sz="2600" b="0" dirty="0" smtClean="0">
              <a:latin typeface="Helvetica" pitchFamily="34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 bwMode="auto">
          <a:xfrm flipV="1">
            <a:off x="25245905" y="7035039"/>
            <a:ext cx="9207076" cy="2130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80" name="Straight Arrow Connector 79"/>
          <p:cNvCxnSpPr/>
          <p:nvPr/>
        </p:nvCxnSpPr>
        <p:spPr bwMode="auto">
          <a:xfrm>
            <a:off x="31242603" y="8758719"/>
            <a:ext cx="38024" cy="2871347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84" name="Straight Arrow Connector 83"/>
          <p:cNvCxnSpPr/>
          <p:nvPr/>
        </p:nvCxnSpPr>
        <p:spPr bwMode="auto">
          <a:xfrm flipV="1">
            <a:off x="29342423" y="8758719"/>
            <a:ext cx="939217" cy="1533382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29332857" y="10308847"/>
            <a:ext cx="1076504" cy="1284014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102" name="Straight Arrow Connector 101"/>
          <p:cNvCxnSpPr/>
          <p:nvPr/>
        </p:nvCxnSpPr>
        <p:spPr bwMode="auto">
          <a:xfrm flipH="1">
            <a:off x="38410224" y="8286707"/>
            <a:ext cx="871" cy="1447253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104" name="Straight Arrow Connector 103"/>
          <p:cNvCxnSpPr/>
          <p:nvPr/>
        </p:nvCxnSpPr>
        <p:spPr bwMode="auto">
          <a:xfrm flipH="1">
            <a:off x="42216746" y="8273887"/>
            <a:ext cx="871" cy="1447253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105" name="Straight Arrow Connector 104"/>
          <p:cNvCxnSpPr/>
          <p:nvPr/>
        </p:nvCxnSpPr>
        <p:spPr bwMode="auto">
          <a:xfrm flipH="1">
            <a:off x="40690800" y="8305800"/>
            <a:ext cx="1216" cy="1986301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ysDash"/>
            <a:round/>
            <a:headEnd type="none" w="med" len="med"/>
            <a:tailEnd type="arrow" w="lg" len="lg"/>
          </a:ln>
          <a:effectLst/>
        </p:spPr>
      </p:cxnSp>
      <p:cxnSp>
        <p:nvCxnSpPr>
          <p:cNvPr id="107" name="Straight Arrow Connector 106"/>
          <p:cNvCxnSpPr/>
          <p:nvPr/>
        </p:nvCxnSpPr>
        <p:spPr bwMode="auto">
          <a:xfrm>
            <a:off x="36921421" y="8343310"/>
            <a:ext cx="35579" cy="1965537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ysDash"/>
            <a:round/>
            <a:headEnd type="none" w="med" len="med"/>
            <a:tailEnd type="arrow" w="lg" len="lg"/>
          </a:ln>
          <a:effectLst/>
        </p:spPr>
      </p:cxnSp>
      <p:cxnSp>
        <p:nvCxnSpPr>
          <p:cNvPr id="60" name="Straight Arrow Connector 59"/>
          <p:cNvCxnSpPr/>
          <p:nvPr/>
        </p:nvCxnSpPr>
        <p:spPr bwMode="auto">
          <a:xfrm>
            <a:off x="23675706" y="9993113"/>
            <a:ext cx="0" cy="903487"/>
          </a:xfrm>
          <a:prstGeom prst="straightConnector1">
            <a:avLst/>
          </a:prstGeom>
          <a:noFill/>
          <a:ln w="50800" cap="flat" cmpd="sng" algn="ctr">
            <a:solidFill>
              <a:schemeClr val="bg2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cxnSp>
        <p:nvCxnSpPr>
          <p:cNvPr id="111" name="Straight Arrow Connector 110"/>
          <p:cNvCxnSpPr/>
          <p:nvPr/>
        </p:nvCxnSpPr>
        <p:spPr bwMode="auto">
          <a:xfrm>
            <a:off x="25166293" y="8153211"/>
            <a:ext cx="736482" cy="1124642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113" name="Straight Arrow Connector 112"/>
          <p:cNvCxnSpPr/>
          <p:nvPr/>
        </p:nvCxnSpPr>
        <p:spPr bwMode="auto">
          <a:xfrm flipV="1">
            <a:off x="25122757" y="11419536"/>
            <a:ext cx="653419" cy="1661787"/>
          </a:xfrm>
          <a:prstGeom prst="straightConnector1">
            <a:avLst/>
          </a:prstGeom>
          <a:noFill/>
          <a:ln w="381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sp>
        <p:nvSpPr>
          <p:cNvPr id="123" name="TextBox 122"/>
          <p:cNvSpPr txBox="1"/>
          <p:nvPr/>
        </p:nvSpPr>
        <p:spPr>
          <a:xfrm>
            <a:off x="22021800" y="6721257"/>
            <a:ext cx="38149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u="sng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Personal Inputs</a:t>
            </a:r>
          </a:p>
          <a:p>
            <a:r>
              <a:rPr lang="en-US" sz="32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Predispositions</a:t>
            </a:r>
            <a:endParaRPr lang="en-US" sz="3200" b="0" dirty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r>
              <a:rPr lang="en-US" sz="32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Gender</a:t>
            </a:r>
            <a:endParaRPr lang="en-US" sz="3200" b="0" dirty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r>
              <a:rPr lang="en-US" sz="32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Race/Ethnicity</a:t>
            </a:r>
            <a:endParaRPr lang="en-US" sz="3200" b="0" dirty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  <a:p>
            <a:r>
              <a:rPr lang="en-US" sz="3200" b="0" dirty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</a:t>
            </a:r>
            <a:r>
              <a:rPr lang="en-US" sz="32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Disability </a:t>
            </a:r>
          </a:p>
          <a:p>
            <a:r>
              <a:rPr lang="en-US" sz="32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       Health Status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22326600" y="11159966"/>
            <a:ext cx="264588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u="sng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Background Contextual</a:t>
            </a:r>
          </a:p>
          <a:p>
            <a:r>
              <a:rPr lang="en-US" sz="3500" u="sng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Affordances </a:t>
            </a:r>
            <a:r>
              <a:rPr lang="en-US" sz="3100" b="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Historical Context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25910154" y="9525000"/>
            <a:ext cx="31956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Learning Experiences </a:t>
            </a:r>
            <a:endParaRPr lang="en-US" sz="4000" dirty="0" smtClean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29641800" y="7391400"/>
            <a:ext cx="29786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Self-Efficacy</a:t>
            </a:r>
          </a:p>
          <a:p>
            <a:pPr algn="ctr"/>
            <a:r>
              <a:rPr lang="en-US" sz="36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Outcomes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29497655" y="11736400"/>
            <a:ext cx="3195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Outcome Expectations </a:t>
            </a:r>
            <a:endParaRPr lang="en-US" sz="3200" dirty="0" smtClean="0">
              <a:solidFill>
                <a:schemeClr val="bg2">
                  <a:lumMod val="95000"/>
                  <a:lumOff val="5000"/>
                </a:schemeClr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34865683" y="6876691"/>
            <a:ext cx="85210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Contextual Influences </a:t>
            </a:r>
          </a:p>
          <a:p>
            <a:pPr algn="ctr"/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Proximal to Choice Behavior   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41480469" y="10297202"/>
            <a:ext cx="1906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Actions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33849009" y="10293816"/>
            <a:ext cx="1906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Interest </a:t>
            </a:r>
          </a:p>
        </p:txBody>
      </p:sp>
      <p:cxnSp>
        <p:nvCxnSpPr>
          <p:cNvPr id="44" name="Elbow Connector 43"/>
          <p:cNvCxnSpPr/>
          <p:nvPr/>
        </p:nvCxnSpPr>
        <p:spPr bwMode="auto">
          <a:xfrm flipV="1">
            <a:off x="19202400" y="25793438"/>
            <a:ext cx="3886200" cy="3235072"/>
          </a:xfrm>
          <a:prstGeom prst="bentConnector3">
            <a:avLst>
              <a:gd name="adj1" fmla="val 48118"/>
            </a:avLst>
          </a:prstGeom>
          <a:noFill/>
          <a:ln w="2540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2" name="TextBox 151"/>
          <p:cNvSpPr txBox="1"/>
          <p:nvPr/>
        </p:nvSpPr>
        <p:spPr>
          <a:xfrm>
            <a:off x="37715529" y="10324089"/>
            <a:ext cx="1906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2">
                    <a:lumMod val="95000"/>
                    <a:lumOff val="5000"/>
                  </a:schemeClr>
                </a:solidFill>
                <a:latin typeface="Times" charset="0"/>
                <a:ea typeface="Times" charset="0"/>
                <a:cs typeface="Times" charset="0"/>
              </a:rPr>
              <a:t>Goals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38946" y="26808511"/>
            <a:ext cx="189069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5200" dirty="0" smtClean="0">
                <a:solidFill>
                  <a:schemeClr val="bg2"/>
                </a:solidFill>
                <a:latin typeface="Times" charset="0"/>
                <a:ea typeface="Times" charset="0"/>
                <a:cs typeface="Times" charset="0"/>
              </a:rPr>
              <a:t>Findings: Current Situation </a:t>
            </a:r>
            <a:endParaRPr lang="en-US" sz="5200" dirty="0">
              <a:latin typeface="Times" charset="0"/>
              <a:ea typeface="Times" charset="0"/>
              <a:cs typeface="Times" charset="0"/>
            </a:endParaRPr>
          </a:p>
        </p:txBody>
      </p:sp>
      <p:cxnSp>
        <p:nvCxnSpPr>
          <p:cNvPr id="88" name="Elbow Connector 87"/>
          <p:cNvCxnSpPr>
            <a:endCxn id="25" idx="1"/>
          </p:cNvCxnSpPr>
          <p:nvPr/>
        </p:nvCxnSpPr>
        <p:spPr bwMode="auto">
          <a:xfrm>
            <a:off x="19293038" y="22559645"/>
            <a:ext cx="3795562" cy="1260212"/>
          </a:xfrm>
          <a:prstGeom prst="bentConnector3">
            <a:avLst>
              <a:gd name="adj1" fmla="val 50000"/>
            </a:avLst>
          </a:prstGeom>
          <a:noFill/>
          <a:ln w="2540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ep purple design template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Deep purple design templat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noFill/>
          <a:miter lim="800000"/>
          <a:headEnd/>
          <a:tailEnd/>
        </a:ln>
      </a:spPr>
      <a:bodyPr wrap="square">
        <a:spAutoFit/>
      </a:bodyPr>
      <a:lstStyle>
        <a:defPPr>
          <a:defRPr sz="2600" b="0" dirty="0" smtClean="0">
            <a:latin typeface="Helvetic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313502" tIns="156751" rIns="313502" bIns="156751" numCol="1" anchor="ctr" anchorCtr="0" compatLnSpc="1">
        <a:prstTxWarp prst="textNoShape">
          <a:avLst/>
        </a:prstTxWarp>
      </a:bodyPr>
      <a:lstStyle>
        <a:defPPr marL="0" marR="0" indent="0" algn="l" defTabSz="42846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100" b="1" i="0" u="none" strike="noStrike" cap="none" normalizeH="0" baseline="0" smtClean="0">
            <a:ln>
              <a:noFill/>
            </a:ln>
            <a:solidFill>
              <a:srgbClr val="660000"/>
            </a:solidFill>
            <a:effectLst/>
            <a:latin typeface="Arial Black" pitchFamily="34" charset="0"/>
          </a:defRPr>
        </a:defPPr>
      </a:lstStyle>
    </a:lnDef>
  </a:objectDefaults>
  <a:extraClrSchemeLst>
    <a:extraClrScheme>
      <a:clrScheme name="Deep purple design template 1">
        <a:dk1>
          <a:srgbClr val="F8F8F8"/>
        </a:dk1>
        <a:lt1>
          <a:srgbClr val="FFFFFF"/>
        </a:lt1>
        <a:dk2>
          <a:srgbClr val="FCD4DE"/>
        </a:dk2>
        <a:lt2>
          <a:srgbClr val="333333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D4D4D4"/>
        </a:accent4>
        <a:accent5>
          <a:srgbClr val="D5D5D5"/>
        </a:accent5>
        <a:accent6>
          <a:srgbClr val="737373"/>
        </a:accent6>
        <a:hlink>
          <a:srgbClr val="4D4D4D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ep purple design template 2">
        <a:dk1>
          <a:srgbClr val="DDDDDD"/>
        </a:dk1>
        <a:lt1>
          <a:srgbClr val="FFFFFF"/>
        </a:lt1>
        <a:dk2>
          <a:srgbClr val="FED2D2"/>
        </a:dk2>
        <a:lt2>
          <a:srgbClr val="808080"/>
        </a:lt2>
        <a:accent1>
          <a:srgbClr val="BF97A1"/>
        </a:accent1>
        <a:accent2>
          <a:srgbClr val="333399"/>
        </a:accent2>
        <a:accent3>
          <a:srgbClr val="FFFFFF"/>
        </a:accent3>
        <a:accent4>
          <a:srgbClr val="BDBDBD"/>
        </a:accent4>
        <a:accent5>
          <a:srgbClr val="DCC9CD"/>
        </a:accent5>
        <a:accent6>
          <a:srgbClr val="2D2D8A"/>
        </a:accent6>
        <a:hlink>
          <a:srgbClr val="FFCCC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ep purple design template 3">
        <a:dk1>
          <a:srgbClr val="F5E7E8"/>
        </a:dk1>
        <a:lt1>
          <a:srgbClr val="FFFFFF"/>
        </a:lt1>
        <a:dk2>
          <a:srgbClr val="FFCCCC"/>
        </a:dk2>
        <a:lt2>
          <a:srgbClr val="969696"/>
        </a:lt2>
        <a:accent1>
          <a:srgbClr val="C38BA3"/>
        </a:accent1>
        <a:accent2>
          <a:srgbClr val="FF9966"/>
        </a:accent2>
        <a:accent3>
          <a:srgbClr val="FFFFFF"/>
        </a:accent3>
        <a:accent4>
          <a:srgbClr val="D1C5C6"/>
        </a:accent4>
        <a:accent5>
          <a:srgbClr val="DEC4CE"/>
        </a:accent5>
        <a:accent6>
          <a:srgbClr val="E78A5C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ep purple design template 4">
        <a:dk1>
          <a:srgbClr val="FFF3F3"/>
        </a:dk1>
        <a:lt1>
          <a:srgbClr val="FFFFFF"/>
        </a:lt1>
        <a:dk2>
          <a:srgbClr val="FFB9BE"/>
        </a:dk2>
        <a:lt2>
          <a:srgbClr val="808080"/>
        </a:lt2>
        <a:accent1>
          <a:srgbClr val="E5B3CC"/>
        </a:accent1>
        <a:accent2>
          <a:srgbClr val="F9DFE8"/>
        </a:accent2>
        <a:accent3>
          <a:srgbClr val="FFFFFF"/>
        </a:accent3>
        <a:accent4>
          <a:srgbClr val="DAD0D0"/>
        </a:accent4>
        <a:accent5>
          <a:srgbClr val="F0D6E2"/>
        </a:accent5>
        <a:accent6>
          <a:srgbClr val="E2CAD2"/>
        </a:accent6>
        <a:hlink>
          <a:srgbClr val="993366"/>
        </a:hlink>
        <a:folHlink>
          <a:srgbClr val="E45A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ep purple design template 5">
        <a:dk1>
          <a:srgbClr val="ED9DBD"/>
        </a:dk1>
        <a:lt1>
          <a:srgbClr val="F7DDE6"/>
        </a:lt1>
        <a:dk2>
          <a:srgbClr val="FFCCCC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FAEBF0"/>
        </a:accent3>
        <a:accent4>
          <a:srgbClr val="CA85A1"/>
        </a:accent4>
        <a:accent5>
          <a:srgbClr val="FFFFFF"/>
        </a:accent5>
        <a:accent6>
          <a:srgbClr val="7FB3E7"/>
        </a:accent6>
        <a:hlink>
          <a:srgbClr val="D67CA5"/>
        </a:hlink>
        <a:folHlink>
          <a:srgbClr val="5E2A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ep purple design template 6">
        <a:dk1>
          <a:srgbClr val="B2B2B2"/>
        </a:dk1>
        <a:lt1>
          <a:srgbClr val="DDDDDD"/>
        </a:lt1>
        <a:dk2>
          <a:srgbClr val="F0A8B2"/>
        </a:dk2>
        <a:lt2>
          <a:srgbClr val="777777"/>
        </a:lt2>
        <a:accent1>
          <a:srgbClr val="FFFFF7"/>
        </a:accent1>
        <a:accent2>
          <a:srgbClr val="D9496F"/>
        </a:accent2>
        <a:accent3>
          <a:srgbClr val="EBEBEB"/>
        </a:accent3>
        <a:accent4>
          <a:srgbClr val="979797"/>
        </a:accent4>
        <a:accent5>
          <a:srgbClr val="FFFFFA"/>
        </a:accent5>
        <a:accent6>
          <a:srgbClr val="C44164"/>
        </a:accent6>
        <a:hlink>
          <a:srgbClr val="993366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ep purple design template 7">
        <a:dk1>
          <a:srgbClr val="005A58"/>
        </a:dk1>
        <a:lt1>
          <a:srgbClr val="FFCCCC"/>
        </a:lt1>
        <a:dk2>
          <a:srgbClr val="5F9095"/>
        </a:dk2>
        <a:lt2>
          <a:srgbClr val="FFCCCC"/>
        </a:lt2>
        <a:accent1>
          <a:srgbClr val="640032"/>
        </a:accent1>
        <a:accent2>
          <a:srgbClr val="EAC4DD"/>
        </a:accent2>
        <a:accent3>
          <a:srgbClr val="B6C6C8"/>
        </a:accent3>
        <a:accent4>
          <a:srgbClr val="DAAEAE"/>
        </a:accent4>
        <a:accent5>
          <a:srgbClr val="B8AAAD"/>
        </a:accent5>
        <a:accent6>
          <a:srgbClr val="D4B1C8"/>
        </a:accent6>
        <a:hlink>
          <a:srgbClr val="DC7AAB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8">
        <a:dk1>
          <a:srgbClr val="5C1F00"/>
        </a:dk1>
        <a:lt1>
          <a:srgbClr val="FFCCCC"/>
        </a:lt1>
        <a:dk2>
          <a:srgbClr val="D3014C"/>
        </a:dk2>
        <a:lt2>
          <a:srgbClr val="E29096"/>
        </a:lt2>
        <a:accent1>
          <a:srgbClr val="A50021"/>
        </a:accent1>
        <a:accent2>
          <a:srgbClr val="BE7960"/>
        </a:accent2>
        <a:accent3>
          <a:srgbClr val="E6AAB2"/>
        </a:accent3>
        <a:accent4>
          <a:srgbClr val="DAAEAE"/>
        </a:accent4>
        <a:accent5>
          <a:srgbClr val="CFAAAB"/>
        </a:accent5>
        <a:accent6>
          <a:srgbClr val="AC6D56"/>
        </a:accent6>
        <a:hlink>
          <a:srgbClr val="EEAAB7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9">
        <a:dk1>
          <a:srgbClr val="003366"/>
        </a:dk1>
        <a:lt1>
          <a:srgbClr val="FFCCCC"/>
        </a:lt1>
        <a:dk2>
          <a:srgbClr val="EBC1CF"/>
        </a:dk2>
        <a:lt2>
          <a:srgbClr val="FFCCCC"/>
        </a:lt2>
        <a:accent1>
          <a:srgbClr val="D18192"/>
        </a:accent1>
        <a:accent2>
          <a:srgbClr val="DF9D6B"/>
        </a:accent2>
        <a:accent3>
          <a:srgbClr val="F3DDE4"/>
        </a:accent3>
        <a:accent4>
          <a:srgbClr val="DAAEAE"/>
        </a:accent4>
        <a:accent5>
          <a:srgbClr val="E5C1C7"/>
        </a:accent5>
        <a:accent6>
          <a:srgbClr val="CA8E60"/>
        </a:accent6>
        <a:hlink>
          <a:srgbClr val="FFBDD3"/>
        </a:hlink>
        <a:folHlink>
          <a:srgbClr val="8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0">
        <a:dk1>
          <a:srgbClr val="336699"/>
        </a:dk1>
        <a:lt1>
          <a:srgbClr val="F0D8E2"/>
        </a:lt1>
        <a:dk2>
          <a:srgbClr val="C0C0C0"/>
        </a:dk2>
        <a:lt2>
          <a:srgbClr val="F2E2E5"/>
        </a:lt2>
        <a:accent1>
          <a:srgbClr val="990033"/>
        </a:accent1>
        <a:accent2>
          <a:srgbClr val="969696"/>
        </a:accent2>
        <a:accent3>
          <a:srgbClr val="DCDCDC"/>
        </a:accent3>
        <a:accent4>
          <a:srgbClr val="CDB8C1"/>
        </a:accent4>
        <a:accent5>
          <a:srgbClr val="CAAAAD"/>
        </a:accent5>
        <a:accent6>
          <a:srgbClr val="878787"/>
        </a:accent6>
        <a:hlink>
          <a:srgbClr val="CE98A5"/>
        </a:hlink>
        <a:folHlink>
          <a:srgbClr val="FE8A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1">
        <a:dk1>
          <a:srgbClr val="3E3E5C"/>
        </a:dk1>
        <a:lt1>
          <a:srgbClr val="FFFFFF"/>
        </a:lt1>
        <a:dk2>
          <a:srgbClr val="9E6269"/>
        </a:dk2>
        <a:lt2>
          <a:srgbClr val="FFFFFF"/>
        </a:lt2>
        <a:accent1>
          <a:srgbClr val="805459"/>
        </a:accent1>
        <a:accent2>
          <a:srgbClr val="990033"/>
        </a:accent2>
        <a:accent3>
          <a:srgbClr val="CCB7B9"/>
        </a:accent3>
        <a:accent4>
          <a:srgbClr val="DADADA"/>
        </a:accent4>
        <a:accent5>
          <a:srgbClr val="C0B3B5"/>
        </a:accent5>
        <a:accent6>
          <a:srgbClr val="8A002D"/>
        </a:accent6>
        <a:hlink>
          <a:srgbClr val="FFCCCC"/>
        </a:hlink>
        <a:folHlink>
          <a:srgbClr val="EAEAE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2">
        <a:dk1>
          <a:srgbClr val="2D2015"/>
        </a:dk1>
        <a:lt1>
          <a:srgbClr val="FFFFFF"/>
        </a:lt1>
        <a:dk2>
          <a:srgbClr val="B16851"/>
        </a:dk2>
        <a:lt2>
          <a:srgbClr val="DE8E94"/>
        </a:lt2>
        <a:accent1>
          <a:srgbClr val="9B6177"/>
        </a:accent1>
        <a:accent2>
          <a:srgbClr val="8F5F2F"/>
        </a:accent2>
        <a:accent3>
          <a:srgbClr val="D5B9B3"/>
        </a:accent3>
        <a:accent4>
          <a:srgbClr val="DADADA"/>
        </a:accent4>
        <a:accent5>
          <a:srgbClr val="CBB7BD"/>
        </a:accent5>
        <a:accent6>
          <a:srgbClr val="81552A"/>
        </a:accent6>
        <a:hlink>
          <a:srgbClr val="D494B1"/>
        </a:hlink>
        <a:folHlink>
          <a:srgbClr val="B8C3C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3">
        <a:dk1>
          <a:srgbClr val="2D2015"/>
        </a:dk1>
        <a:lt1>
          <a:srgbClr val="FFFFFF"/>
        </a:lt1>
        <a:dk2>
          <a:srgbClr val="660000"/>
        </a:dk2>
        <a:lt2>
          <a:srgbClr val="DE8E94"/>
        </a:lt2>
        <a:accent1>
          <a:srgbClr val="9B6177"/>
        </a:accent1>
        <a:accent2>
          <a:srgbClr val="8F5F2F"/>
        </a:accent2>
        <a:accent3>
          <a:srgbClr val="B8AAAA"/>
        </a:accent3>
        <a:accent4>
          <a:srgbClr val="DADADA"/>
        </a:accent4>
        <a:accent5>
          <a:srgbClr val="CBB7BD"/>
        </a:accent5>
        <a:accent6>
          <a:srgbClr val="81552A"/>
        </a:accent6>
        <a:hlink>
          <a:srgbClr val="D494B1"/>
        </a:hlink>
        <a:folHlink>
          <a:srgbClr val="B8C3C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4">
        <a:dk1>
          <a:srgbClr val="2D2015"/>
        </a:dk1>
        <a:lt1>
          <a:srgbClr val="FFFFFF"/>
        </a:lt1>
        <a:dk2>
          <a:srgbClr val="660000"/>
        </a:dk2>
        <a:lt2>
          <a:srgbClr val="FF6600"/>
        </a:lt2>
        <a:accent1>
          <a:srgbClr val="9B6177"/>
        </a:accent1>
        <a:accent2>
          <a:srgbClr val="8F5F2F"/>
        </a:accent2>
        <a:accent3>
          <a:srgbClr val="B8AAAA"/>
        </a:accent3>
        <a:accent4>
          <a:srgbClr val="DADADA"/>
        </a:accent4>
        <a:accent5>
          <a:srgbClr val="CBB7BD"/>
        </a:accent5>
        <a:accent6>
          <a:srgbClr val="81552A"/>
        </a:accent6>
        <a:hlink>
          <a:srgbClr val="D494B1"/>
        </a:hlink>
        <a:folHlink>
          <a:srgbClr val="B8C3C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5">
        <a:dk1>
          <a:srgbClr val="2D2015"/>
        </a:dk1>
        <a:lt1>
          <a:srgbClr val="FFFFFF"/>
        </a:lt1>
        <a:dk2>
          <a:srgbClr val="660000"/>
        </a:dk2>
        <a:lt2>
          <a:srgbClr val="FF6600"/>
        </a:lt2>
        <a:accent1>
          <a:srgbClr val="9B6177"/>
        </a:accent1>
        <a:accent2>
          <a:srgbClr val="999999"/>
        </a:accent2>
        <a:accent3>
          <a:srgbClr val="B8AAAA"/>
        </a:accent3>
        <a:accent4>
          <a:srgbClr val="DADADA"/>
        </a:accent4>
        <a:accent5>
          <a:srgbClr val="CBB7BD"/>
        </a:accent5>
        <a:accent6>
          <a:srgbClr val="8A8A8A"/>
        </a:accent6>
        <a:hlink>
          <a:srgbClr val="D494B1"/>
        </a:hlink>
        <a:folHlink>
          <a:srgbClr val="B8C3C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ep purple design template 16">
        <a:dk1>
          <a:srgbClr val="2D2015"/>
        </a:dk1>
        <a:lt1>
          <a:srgbClr val="FFFFFF"/>
        </a:lt1>
        <a:dk2>
          <a:srgbClr val="660000"/>
        </a:dk2>
        <a:lt2>
          <a:srgbClr val="FF6600"/>
        </a:lt2>
        <a:accent1>
          <a:srgbClr val="959E5E"/>
        </a:accent1>
        <a:accent2>
          <a:srgbClr val="7FADD2"/>
        </a:accent2>
        <a:accent3>
          <a:srgbClr val="B8AAAA"/>
        </a:accent3>
        <a:accent4>
          <a:srgbClr val="DADADA"/>
        </a:accent4>
        <a:accent5>
          <a:srgbClr val="C8CCB6"/>
        </a:accent5>
        <a:accent6>
          <a:srgbClr val="729CBE"/>
        </a:accent6>
        <a:hlink>
          <a:srgbClr val="6173CB"/>
        </a:hlink>
        <a:folHlink>
          <a:srgbClr val="B8C3C4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corn</Template>
  <TotalTime>13130</TotalTime>
  <Words>548</Words>
  <Application>Microsoft Macintosh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 Black</vt:lpstr>
      <vt:lpstr>Calibri</vt:lpstr>
      <vt:lpstr>Helvetica</vt:lpstr>
      <vt:lpstr>ＭＳ Ｐゴシック</vt:lpstr>
      <vt:lpstr>Times</vt:lpstr>
      <vt:lpstr>Times New Roman</vt:lpstr>
      <vt:lpstr>Arial</vt:lpstr>
      <vt:lpstr>Deep purple design template</vt:lpstr>
      <vt:lpstr>PowerPoint Presentation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Arogeanae Brown</cp:lastModifiedBy>
  <cp:revision>120</cp:revision>
  <cp:lastPrinted>2018-03-30T19:07:35Z</cp:lastPrinted>
  <dcterms:created xsi:type="dcterms:W3CDTF">2017-02-09T14:36:07Z</dcterms:created>
  <dcterms:modified xsi:type="dcterms:W3CDTF">2018-04-26T19:37:31Z</dcterms:modified>
</cp:coreProperties>
</file>