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43891200" cy="3657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43" autoAdjust="0"/>
    <p:restoredTop sz="94679"/>
  </p:normalViewPr>
  <p:slideViewPr>
    <p:cSldViewPr snapToGrid="0" snapToObjects="1">
      <p:cViewPr varScale="1">
        <p:scale>
          <a:sx n="19" d="100"/>
          <a:sy n="19" d="100"/>
        </p:scale>
        <p:origin x="2736" y="3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985936"/>
            <a:ext cx="37307520" cy="12733867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9210869"/>
            <a:ext cx="32918400" cy="8830731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534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963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9118611"/>
            <a:ext cx="37856160" cy="15214597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4477144"/>
            <a:ext cx="37856160" cy="8000997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617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9736667"/>
            <a:ext cx="18653760" cy="23207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9736667"/>
            <a:ext cx="18653760" cy="23207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8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947342"/>
            <a:ext cx="37856160" cy="70696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966203"/>
            <a:ext cx="18568032" cy="4394197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3360400"/>
            <a:ext cx="18568032" cy="19651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966203"/>
            <a:ext cx="18659477" cy="4394197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3360400"/>
            <a:ext cx="18659477" cy="1965113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197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679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30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438400"/>
            <a:ext cx="14156054" cy="853440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5266275"/>
            <a:ext cx="22219920" cy="25992667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10972800"/>
            <a:ext cx="14156054" cy="20328469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6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438400"/>
            <a:ext cx="14156054" cy="853440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5266275"/>
            <a:ext cx="22219920" cy="25992667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10972800"/>
            <a:ext cx="14156054" cy="20328469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934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409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947334"/>
            <a:ext cx="9464040" cy="3099646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947334"/>
            <a:ext cx="27843480" cy="3099646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674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947342"/>
            <a:ext cx="37856160" cy="7069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9736667"/>
            <a:ext cx="37856160" cy="23207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3900542"/>
            <a:ext cx="987552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8D077-FB5B-C34C-83B1-E0B172B7E9F5}" type="datetimeFigureOut">
              <a:rPr lang="en-US" smtClean="0"/>
              <a:t>1/3/22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3900542"/>
            <a:ext cx="1481328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3900542"/>
            <a:ext cx="9875520" cy="19473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E84B6-A2DF-D344-A9F1-E76E53C25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74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aaaeonline.org/resources/Documents/NSD2018%20Summary%20(1).pdf" TargetMode="External"/><Relationship Id="rId13" Type="http://schemas.openxmlformats.org/officeDocument/2006/relationships/image" Target="../media/image4.gif"/><Relationship Id="rId3" Type="http://schemas.openxmlformats.org/officeDocument/2006/relationships/hyperlink" Target="https://doi.org/10.5032/jae.2019.04223" TargetMode="External"/><Relationship Id="rId7" Type="http://schemas.openxmlformats.org/officeDocument/2006/relationships/hyperlink" Target="https://doi.org/10.1080/13598660500480290" TargetMode="External"/><Relationship Id="rId12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aae.org/teachag/supplyanddemand.cfm#sd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://aaaeonline.org/Resources/Documents/NSD2019Summary.pdf" TargetMode="External"/><Relationship Id="rId15" Type="http://schemas.openxmlformats.org/officeDocument/2006/relationships/image" Target="../media/image6.png"/><Relationship Id="rId10" Type="http://schemas.openxmlformats.org/officeDocument/2006/relationships/image" Target="../media/image2.jpg"/><Relationship Id="rId4" Type="http://schemas.openxmlformats.org/officeDocument/2006/relationships/hyperlink" Target="http://faeis.cals.vt.edu/index.php/data-center" TargetMode="External"/><Relationship Id="rId9" Type="http://schemas.openxmlformats.org/officeDocument/2006/relationships/hyperlink" Target="https://www.naae.org/profdevelopment/magazine/archive_issues/index.cfm" TargetMode="External"/><Relationship Id="rId1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9F2D6D0-A1D6-C54B-81B2-098FB453EF22}"/>
              </a:ext>
            </a:extLst>
          </p:cNvPr>
          <p:cNvSpPr/>
          <p:nvPr/>
        </p:nvSpPr>
        <p:spPr>
          <a:xfrm>
            <a:off x="0" y="315"/>
            <a:ext cx="43891200" cy="346875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27A857-12C1-9647-AD1A-DEA42CB516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4250" y="394378"/>
            <a:ext cx="30319075" cy="2002336"/>
          </a:xfrm>
        </p:spPr>
        <p:txBody>
          <a:bodyPr>
            <a:noAutofit/>
          </a:bodyPr>
          <a:lstStyle/>
          <a:p>
            <a:r>
              <a:rPr lang="en-US" sz="7200" b="1" dirty="0">
                <a:solidFill>
                  <a:schemeClr val="bg1"/>
                </a:solidFill>
                <a:latin typeface="+mn-lt"/>
                <a:cs typeface="Hadassah Friedlaender" panose="02020603050405020304" pitchFamily="18" charset="-79"/>
              </a:rPr>
              <a:t>Relationship between Enrollments in Land-Grant Agricultural Education Majors by Year and State Participation in the Teach Ag STAR Program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6AD44F-2D1D-3441-A59D-D7C613A6BD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94250" y="2635254"/>
            <a:ext cx="30319075" cy="758017"/>
          </a:xfrm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Rachelle </a:t>
            </a:r>
            <a:r>
              <a:rPr lang="en-US" sz="4800" b="1" dirty="0" err="1">
                <a:solidFill>
                  <a:schemeClr val="bg1"/>
                </a:solidFill>
              </a:rPr>
              <a:t>Andreatta</a:t>
            </a:r>
            <a:r>
              <a:rPr lang="en-US" sz="4800" b="1" dirty="0">
                <a:solidFill>
                  <a:schemeClr val="bg1"/>
                </a:solidFill>
              </a:rPr>
              <a:t> (North Carolina State University), Ellen </a:t>
            </a:r>
            <a:r>
              <a:rPr lang="en-US" sz="4800" b="1" dirty="0" err="1">
                <a:solidFill>
                  <a:schemeClr val="bg1"/>
                </a:solidFill>
              </a:rPr>
              <a:t>Poeschl</a:t>
            </a:r>
            <a:r>
              <a:rPr lang="en-US" sz="4800" b="1" dirty="0">
                <a:solidFill>
                  <a:schemeClr val="bg1"/>
                </a:solidFill>
              </a:rPr>
              <a:t> (NAAE), Travis Park (NC State)</a:t>
            </a:r>
          </a:p>
        </p:txBody>
      </p:sp>
      <p:pic>
        <p:nvPicPr>
          <p:cNvPr id="6" name="Picture 5" descr="A picture containing map&#10;&#10;Description automatically generated">
            <a:extLst>
              <a:ext uri="{FF2B5EF4-FFF2-40B4-BE49-F238E27FC236}">
                <a16:creationId xmlns:a16="http://schemas.microsoft.com/office/drawing/2014/main" id="{6E7DE672-93D0-8848-9787-7A0E2D5D1D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4" t="2217" r="6949" b="2347"/>
          <a:stretch/>
        </p:blipFill>
        <p:spPr>
          <a:xfrm>
            <a:off x="531680" y="13576533"/>
            <a:ext cx="12538702" cy="8381191"/>
          </a:xfrm>
          <a:prstGeom prst="rect">
            <a:avLst/>
          </a:prstGeom>
          <a:ln>
            <a:noFill/>
          </a:ln>
        </p:spPr>
      </p:pic>
      <p:grpSp>
        <p:nvGrpSpPr>
          <p:cNvPr id="17" name="Group 16"/>
          <p:cNvGrpSpPr/>
          <p:nvPr/>
        </p:nvGrpSpPr>
        <p:grpSpPr>
          <a:xfrm>
            <a:off x="30507635" y="22193082"/>
            <a:ext cx="13011379" cy="13906691"/>
            <a:chOff x="31334456" y="26661271"/>
            <a:chExt cx="11357735" cy="1390669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9675892-093A-404C-848E-275568FC0C76}"/>
                </a:ext>
              </a:extLst>
            </p:cNvPr>
            <p:cNvSpPr txBox="1"/>
            <p:nvPr/>
          </p:nvSpPr>
          <p:spPr>
            <a:xfrm>
              <a:off x="31334456" y="27672124"/>
              <a:ext cx="11357735" cy="1289583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855641" indent="-855641"/>
              <a:r>
                <a:rPr lang="en-US" sz="3200" dirty="0"/>
                <a:t>Eck, C. J., &amp; Edwards, M. C. (2019). Teacher shortage in school-based, agricultural education (sbae): A historical review. </a:t>
              </a:r>
              <a:r>
                <a:rPr lang="en-US" sz="3200" i="1" dirty="0"/>
                <a:t>Journal of Agricultural Education, 60</a:t>
              </a:r>
              <a:r>
                <a:rPr lang="en-US" sz="3200" dirty="0"/>
                <a:t>(4), 223-239.</a:t>
              </a:r>
              <a:r>
                <a:rPr lang="en-US" sz="3200" dirty="0">
                  <a:hlinkClick r:id="rId3"/>
                </a:rPr>
                <a:t> </a:t>
              </a:r>
              <a:r>
                <a:rPr lang="en-US" sz="3200" u="sng" dirty="0">
                  <a:hlinkClick r:id="rId3"/>
                </a:rPr>
                <a:t>https://doi.org/10.5032/jae.2019.04223</a:t>
              </a:r>
              <a:endParaRPr lang="en-US" sz="3200" dirty="0"/>
            </a:p>
            <a:p>
              <a:pPr marL="855641" indent="-855641"/>
              <a:r>
                <a:rPr lang="en-US" sz="3200" dirty="0"/>
                <a:t>Food and Agricultural Education Information System (FAEIS). (September 26, 2021). </a:t>
              </a:r>
              <a:r>
                <a:rPr lang="en-US" sz="3200" i="1" dirty="0"/>
                <a:t>Food and agricultural education information system</a:t>
              </a:r>
              <a:r>
                <a:rPr lang="en-US" sz="3200" dirty="0"/>
                <a:t>. Virginia Polytechnic Institute and State University. </a:t>
              </a:r>
              <a:r>
                <a:rPr lang="en-US" sz="3200" u="sng" dirty="0">
                  <a:hlinkClick r:id="rId4"/>
                </a:rPr>
                <a:t>http://faeis.cals.vt.edu/index.php/data-center</a:t>
              </a:r>
              <a:endParaRPr lang="en-US" sz="3200" dirty="0"/>
            </a:p>
            <a:p>
              <a:pPr marL="855641" indent="-855641"/>
              <a:r>
                <a:rPr lang="en-US" sz="3200" dirty="0"/>
                <a:t>Foster, D. D., Lawver, R. G., &amp; Smith, A. R., (2020). </a:t>
              </a:r>
              <a:r>
                <a:rPr lang="en-US" sz="3200" i="1" dirty="0"/>
                <a:t>National Agricultural Education Supply and Demand Study, 2019 Executive Summary.</a:t>
              </a:r>
              <a:r>
                <a:rPr lang="en-US" sz="3200" dirty="0">
                  <a:hlinkClick r:id="rId5"/>
                </a:rPr>
                <a:t> </a:t>
              </a:r>
              <a:r>
                <a:rPr lang="en-US" sz="3200" u="sng" dirty="0">
                  <a:hlinkClick r:id="rId5"/>
                </a:rPr>
                <a:t>http://aaaeonline.org/Resources/Documents/NSD2019Summary.pdf</a:t>
              </a:r>
              <a:endParaRPr lang="en-US" sz="3200" dirty="0"/>
            </a:p>
            <a:p>
              <a:pPr marL="855641" indent="-855641"/>
              <a:r>
                <a:rPr lang="en-US" sz="3200" dirty="0" err="1"/>
                <a:t>Kantrovich</a:t>
              </a:r>
              <a:r>
                <a:rPr lang="en-US" sz="3200" dirty="0"/>
                <a:t>, A. J. (2010). </a:t>
              </a:r>
              <a:r>
                <a:rPr lang="en-US" sz="3200" i="1" dirty="0"/>
                <a:t>A national study of the supply and demand for teachers of agricultural education from 2006–2009. </a:t>
              </a:r>
              <a:r>
                <a:rPr lang="en-US" sz="3200" dirty="0"/>
                <a:t>West Olive, MI: Michigan State University Extension.</a:t>
              </a:r>
              <a:r>
                <a:rPr lang="en-US" sz="3200" dirty="0">
                  <a:hlinkClick r:id="rId6"/>
                </a:rPr>
                <a:t> </a:t>
              </a:r>
              <a:r>
                <a:rPr lang="en-US" sz="3200" u="sng" dirty="0">
                  <a:hlinkClick r:id="rId6"/>
                </a:rPr>
                <a:t>https://www.naae.org/teachag/supplyanddemand.cfm#sd</a:t>
              </a:r>
              <a:endParaRPr lang="en-US" sz="3200" dirty="0"/>
            </a:p>
            <a:p>
              <a:pPr marL="855641" indent="-855641"/>
              <a:r>
                <a:rPr lang="en-US" sz="3200" dirty="0"/>
                <a:t>Richardson, P. W., &amp; Watt, H. M. G. (2006). Who chooses teaching and why? Profiling characteristics and motivations across three Australian universities. </a:t>
              </a:r>
              <a:r>
                <a:rPr lang="en-US" sz="3200" i="1" dirty="0"/>
                <a:t>Asia-Pacific Journal of Teacher Education, 34</a:t>
              </a:r>
              <a:r>
                <a:rPr lang="en-US" sz="3200" dirty="0"/>
                <a:t>(1), 27-56.</a:t>
              </a:r>
              <a:r>
                <a:rPr lang="en-US" sz="3200" dirty="0">
                  <a:hlinkClick r:id="rId7"/>
                </a:rPr>
                <a:t> </a:t>
              </a:r>
              <a:r>
                <a:rPr lang="en-US" sz="3200" u="sng" dirty="0">
                  <a:hlinkClick r:id="rId7"/>
                </a:rPr>
                <a:t>https://doi.org/10.1080/13598660500480290</a:t>
              </a:r>
              <a:endParaRPr lang="en-US" sz="3200" dirty="0"/>
            </a:p>
            <a:p>
              <a:pPr marL="855641" indent="-855641"/>
              <a:r>
                <a:rPr lang="en-US" sz="3200" dirty="0"/>
                <a:t>Smith, A. R., Lawver, R. G., &amp; Foster, D. D. (2019). </a:t>
              </a:r>
              <a:r>
                <a:rPr lang="en-US" sz="3200" i="1" dirty="0"/>
                <a:t>National Agricultural Education Supply and Demand Study. 2018 Executive Summary.</a:t>
              </a:r>
              <a:r>
                <a:rPr lang="en-US" sz="3200" dirty="0">
                  <a:hlinkClick r:id="rId8"/>
                </a:rPr>
                <a:t> </a:t>
              </a:r>
              <a:r>
                <a:rPr lang="en-US" sz="3200" u="sng" dirty="0">
                  <a:hlinkClick r:id="rId8"/>
                </a:rPr>
                <a:t>http://aaaeonline.org/resources/Documents/NSD2018%20Summary%20(1).pdf</a:t>
              </a:r>
              <a:endParaRPr lang="en-US" sz="3200" dirty="0"/>
            </a:p>
            <a:p>
              <a:pPr marL="855641" indent="-855641"/>
              <a:r>
                <a:rPr lang="en-US" sz="3200" dirty="0" err="1"/>
                <a:t>Woodlin</a:t>
              </a:r>
              <a:r>
                <a:rPr lang="en-US" sz="3200" dirty="0"/>
                <a:t>, R. J. (1967). Shortage spurs recruitment efforts. </a:t>
              </a:r>
              <a:r>
                <a:rPr lang="en-US" sz="3200" i="1" dirty="0"/>
                <a:t>The Agricultural Education Magazine, 40(</a:t>
              </a:r>
              <a:r>
                <a:rPr lang="en-US" sz="3200" dirty="0"/>
                <a:t>1), 10-11.</a:t>
              </a:r>
              <a:r>
                <a:rPr lang="en-US" sz="3200" dirty="0">
                  <a:hlinkClick r:id="rId9"/>
                </a:rPr>
                <a:t> </a:t>
              </a:r>
              <a:r>
                <a:rPr lang="en-US" sz="3200" u="sng" dirty="0">
                  <a:hlinkClick r:id="rId9"/>
                </a:rPr>
                <a:t>https://www.naae.org/profdevelopment/magazine/archive_issues/index.cfm</a:t>
              </a:r>
              <a:endParaRPr lang="en-US" sz="3200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7E447C9E-B3BA-A14A-9311-BAAF6F92937A}"/>
                </a:ext>
              </a:extLst>
            </p:cNvPr>
            <p:cNvSpPr txBox="1"/>
            <p:nvPr/>
          </p:nvSpPr>
          <p:spPr>
            <a:xfrm>
              <a:off x="31334456" y="26661271"/>
              <a:ext cx="11357735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References</a:t>
              </a:r>
              <a:endParaRPr 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2433" y="3851597"/>
            <a:ext cx="12587461" cy="9243571"/>
            <a:chOff x="460241" y="3698280"/>
            <a:chExt cx="10050634" cy="924357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B761805-C348-1940-9376-7FB4C6E87BDB}"/>
                </a:ext>
              </a:extLst>
            </p:cNvPr>
            <p:cNvSpPr txBox="1"/>
            <p:nvPr/>
          </p:nvSpPr>
          <p:spPr>
            <a:xfrm>
              <a:off x="460241" y="4724217"/>
              <a:ext cx="10050634" cy="821763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Ag </a:t>
              </a:r>
              <a:r>
                <a:rPr lang="en-US" sz="4400" dirty="0" err="1"/>
                <a:t>ed</a:t>
              </a:r>
              <a:r>
                <a:rPr lang="en-US" sz="4400" dirty="0"/>
                <a:t> has suffered a shortage of teachers for decades </a:t>
              </a:r>
              <a:r>
                <a:rPr lang="en-US" sz="3200" dirty="0"/>
                <a:t>(Eck &amp; Edwards, 2019)</a:t>
              </a:r>
              <a:r>
                <a:rPr lang="en-US" sz="4400" dirty="0"/>
                <a:t> </a:t>
              </a:r>
              <a:br>
                <a:rPr lang="en-US" sz="4400" dirty="0"/>
              </a:br>
              <a:endParaRPr lang="en-US" sz="4400" dirty="0"/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In less than a decade, 1,632 new agriculture teacher positions were created.</a:t>
              </a:r>
              <a:br>
                <a:rPr lang="en-US" sz="4400" dirty="0"/>
              </a:br>
              <a:endParaRPr lang="en-US" sz="4400" dirty="0"/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To recruit ag teachers, National Council initiated the </a:t>
              </a:r>
              <a:r>
                <a:rPr lang="en-US" sz="4400" i="1" dirty="0"/>
                <a:t>Teach Ag </a:t>
              </a:r>
              <a:r>
                <a:rPr lang="en-US" sz="4400" dirty="0"/>
                <a:t>program in 2009.</a:t>
              </a:r>
              <a:br>
                <a:rPr lang="en-US" sz="4400" dirty="0"/>
              </a:br>
              <a:endParaRPr lang="en-US" sz="4400" dirty="0"/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This research purpose was to determine the Teach Ag STAR effectiveness on enrollments in agricultural education in colleges of agriculture (COA). </a:t>
              </a:r>
              <a:endParaRPr lang="en-US" sz="200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3A99397-4B8F-A541-9E10-67466530D1E1}"/>
                </a:ext>
              </a:extLst>
            </p:cNvPr>
            <p:cNvSpPr txBox="1"/>
            <p:nvPr/>
          </p:nvSpPr>
          <p:spPr>
            <a:xfrm>
              <a:off x="460241" y="3698280"/>
              <a:ext cx="10050634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Introduction</a:t>
              </a:r>
              <a:endParaRPr lang="en-US" sz="32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13505773" y="3828273"/>
            <a:ext cx="16492446" cy="8531440"/>
            <a:chOff x="12103285" y="3857774"/>
            <a:chExt cx="15776006" cy="853144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47215A3-91BA-CE47-A9B2-3CA630EE7FA8}"/>
                </a:ext>
              </a:extLst>
            </p:cNvPr>
            <p:cNvSpPr txBox="1"/>
            <p:nvPr/>
          </p:nvSpPr>
          <p:spPr>
            <a:xfrm>
              <a:off x="12103285" y="4848688"/>
              <a:ext cx="15776006" cy="754052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Data derived from Teach Ag STAR participation data and land-grant agricultural education enrollment data collected from the Food and Agricultural Education Information System (FAEIS) at Virginia Polytechnic State University </a:t>
              </a:r>
              <a:r>
                <a:rPr lang="en-US" sz="3200" dirty="0"/>
                <a:t>(2021)</a:t>
              </a:r>
              <a:r>
                <a:rPr lang="en-US" sz="4400" dirty="0"/>
                <a:t>. </a:t>
              </a:r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Enrollment data were collected from COA from 2002 through 2019 and from STAR states between 2014 and 2019. </a:t>
              </a:r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STAR data was omitted from analyses for four states due to FAEIS reporting irregularities; states included FL, IL, ND, TX.</a:t>
              </a:r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Data yields enrollments from five years prior to participation in STAR compared with five years after the state began STAR or until 2019. 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6664E4C-FB9D-DD4F-857E-E91DC716EEC5}"/>
                </a:ext>
              </a:extLst>
            </p:cNvPr>
            <p:cNvSpPr txBox="1"/>
            <p:nvPr/>
          </p:nvSpPr>
          <p:spPr>
            <a:xfrm>
              <a:off x="12106976" y="3857774"/>
              <a:ext cx="15772315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Methodology</a:t>
              </a:r>
              <a:endParaRPr 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42168" y="22389122"/>
            <a:ext cx="12528214" cy="6523067"/>
            <a:chOff x="859581" y="33360127"/>
            <a:chExt cx="11226402" cy="6523066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8CB737B-088B-7549-B206-1850A6F6F185}"/>
                </a:ext>
              </a:extLst>
            </p:cNvPr>
            <p:cNvSpPr txBox="1"/>
            <p:nvPr/>
          </p:nvSpPr>
          <p:spPr>
            <a:xfrm>
              <a:off x="864676" y="34373994"/>
              <a:ext cx="11221307" cy="55091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285744" indent="-285744">
                <a:buFont typeface="Arial" panose="020B0604020202020204" pitchFamily="34" charset="0"/>
                <a:buChar char="•"/>
              </a:pPr>
              <a:r>
                <a:rPr lang="en-US" sz="4400" dirty="0"/>
                <a:t>Ag Ed FIT-Choice</a:t>
              </a:r>
              <a:r>
                <a:rPr lang="en-US" sz="4400" baseline="30000" dirty="0"/>
                <a:t>®</a:t>
              </a:r>
              <a:r>
                <a:rPr lang="en-US" sz="4400" dirty="0"/>
                <a:t> model </a:t>
              </a:r>
              <a:r>
                <a:rPr lang="en-US" sz="3200" dirty="0"/>
                <a:t>(Lawver, 2009; Richardson &amp; Watt, 2006) </a:t>
              </a:r>
              <a:r>
                <a:rPr lang="en-US" sz="4400" dirty="0"/>
                <a:t>explains the perspective and intent to pursue a career. </a:t>
              </a:r>
            </a:p>
            <a:p>
              <a:pPr marL="285744" indent="-285744">
                <a:buFont typeface="Arial" panose="020B0604020202020204" pitchFamily="34" charset="0"/>
                <a:buChar char="•"/>
              </a:pPr>
              <a:r>
                <a:rPr lang="en-US" sz="4400" dirty="0"/>
                <a:t>4 constructs: task return, self-perception, intrinsic career value, and fallback career </a:t>
              </a:r>
              <a:r>
                <a:rPr lang="en-US" sz="3200" dirty="0"/>
                <a:t>(Lawver, 2009)</a:t>
              </a:r>
              <a:r>
                <a:rPr lang="en-US" sz="4400" dirty="0"/>
                <a:t>.</a:t>
              </a:r>
            </a:p>
            <a:p>
              <a:pPr marL="285744" indent="-285744">
                <a:buFont typeface="Arial" panose="020B0604020202020204" pitchFamily="34" charset="0"/>
                <a:buChar char="•"/>
              </a:pPr>
              <a:r>
                <a:rPr lang="en-US" sz="4400" dirty="0"/>
                <a:t>Teach Ag STAR attempts to influence task return and intrinsic career value, focusing on personal utility value. 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B807B64-4D01-7442-BB35-9C9032B46006}"/>
                </a:ext>
              </a:extLst>
            </p:cNvPr>
            <p:cNvSpPr txBox="1"/>
            <p:nvPr/>
          </p:nvSpPr>
          <p:spPr>
            <a:xfrm>
              <a:off x="859581" y="33360127"/>
              <a:ext cx="11226402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Theoretical Framework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3488167" y="12640047"/>
            <a:ext cx="16510052" cy="7172364"/>
            <a:chOff x="13040139" y="20764714"/>
            <a:chExt cx="14839152" cy="717236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22CCC53-FE82-3443-9D0D-7D1B821561D0}"/>
                </a:ext>
              </a:extLst>
            </p:cNvPr>
            <p:cNvSpPr txBox="1"/>
            <p:nvPr/>
          </p:nvSpPr>
          <p:spPr>
            <a:xfrm>
              <a:off x="13040139" y="21750769"/>
              <a:ext cx="14819400" cy="61863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pPr marL="571486" indent="-571486">
                <a:buFont typeface="Arial" panose="020B0604020202020204" pitchFamily="34" charset="0"/>
                <a:buChar char="•"/>
              </a:pPr>
              <a:r>
                <a:rPr lang="en-US" sz="4400" dirty="0"/>
                <a:t>Land-grant institutions in 12 states experienced their highest enrollment since 2002 </a:t>
              </a:r>
              <a:r>
                <a:rPr lang="en-US" sz="4400" i="1" dirty="0"/>
                <a:t>after </a:t>
              </a:r>
              <a:r>
                <a:rPr lang="en-US" sz="4400" dirty="0"/>
                <a:t>STAR.</a:t>
              </a:r>
            </a:p>
            <a:p>
              <a:pPr marL="571486" indent="-571486">
                <a:buFont typeface="Arial" panose="020B0604020202020204" pitchFamily="34" charset="0"/>
                <a:buChar char="•"/>
              </a:pPr>
              <a:endParaRPr lang="en-US" sz="4400" dirty="0"/>
            </a:p>
            <a:p>
              <a:pPr marL="571486" indent="-571486">
                <a:buFont typeface="Arial" panose="020B0604020202020204" pitchFamily="34" charset="0"/>
                <a:buChar char="•"/>
              </a:pPr>
              <a:r>
                <a:rPr lang="en-US" sz="4400" dirty="0"/>
                <a:t>Land-grant institutions in 17 states increased enrollment since STAR began in their state.</a:t>
              </a:r>
            </a:p>
            <a:p>
              <a:pPr marL="571486" indent="-571486">
                <a:buFont typeface="Arial" panose="020B0604020202020204" pitchFamily="34" charset="0"/>
                <a:buChar char="•"/>
              </a:pPr>
              <a:endParaRPr lang="en-US" sz="4400" dirty="0"/>
            </a:p>
            <a:p>
              <a:pPr marL="571486" indent="-571486">
                <a:buFont typeface="Arial" panose="020B0604020202020204" pitchFamily="34" charset="0"/>
                <a:buChar char="•"/>
              </a:pPr>
              <a:r>
                <a:rPr lang="en-US" sz="4400" dirty="0"/>
                <a:t>Of the 2014 cohort of STAR states, which had full range of longitudinal data, 8 showed an increase of 149 students in the 5 years once STAR was initiated in the state.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FBFAB67-2A5E-C149-B576-4F0BB6EFD931}"/>
                </a:ext>
              </a:extLst>
            </p:cNvPr>
            <p:cNvSpPr txBox="1"/>
            <p:nvPr/>
          </p:nvSpPr>
          <p:spPr>
            <a:xfrm>
              <a:off x="13059334" y="20764714"/>
              <a:ext cx="14819957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Results/Findings</a:t>
              </a:r>
              <a:endParaRPr lang="en-US" sz="4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0437359" y="3828274"/>
            <a:ext cx="13011377" cy="5428238"/>
            <a:chOff x="30909948" y="6317563"/>
            <a:chExt cx="9005600" cy="6824841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F62C886-CCCB-5A42-9F90-57D81687E53F}"/>
                </a:ext>
              </a:extLst>
            </p:cNvPr>
            <p:cNvSpPr txBox="1"/>
            <p:nvPr/>
          </p:nvSpPr>
          <p:spPr>
            <a:xfrm>
              <a:off x="30909948" y="6317563"/>
              <a:ext cx="9005600" cy="1160889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Conclusions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4BEDA12-6DAE-D74E-BA74-10254F083612}"/>
                </a:ext>
              </a:extLst>
            </p:cNvPr>
            <p:cNvSpPr txBox="1"/>
            <p:nvPr/>
          </p:nvSpPr>
          <p:spPr>
            <a:xfrm>
              <a:off x="30909948" y="7531445"/>
              <a:ext cx="9005600" cy="561095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There is a positive relationship between STAR program and student enrollment in agricultural education at land-grant universities. </a:t>
              </a:r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While it is suggested that STAR has a positive influence on enrollment, it is </a:t>
              </a:r>
              <a:r>
                <a:rPr lang="en-US" sz="4400" b="1" i="1" dirty="0"/>
                <a:t>not</a:t>
              </a:r>
              <a:r>
                <a:rPr lang="en-US" sz="4400" dirty="0"/>
                <a:t> suggested that STAR is the only extrinsic factor influencing enrollment. </a:t>
              </a:r>
              <a:br>
                <a:rPr lang="en-US" sz="4000" dirty="0"/>
              </a:br>
              <a:endParaRPr lang="en-US" sz="2000" dirty="0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0437360" y="9512116"/>
            <a:ext cx="13011377" cy="7886301"/>
            <a:chOff x="31767908" y="15429588"/>
            <a:chExt cx="10572788" cy="7886300"/>
          </a:xfrm>
        </p:grpSpPr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A1F57E10-FB76-4A42-9E55-36C9F40C8B78}"/>
                </a:ext>
              </a:extLst>
            </p:cNvPr>
            <p:cNvSpPr txBox="1"/>
            <p:nvPr/>
          </p:nvSpPr>
          <p:spPr>
            <a:xfrm>
              <a:off x="31767908" y="15429588"/>
              <a:ext cx="10565506" cy="923330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</a:rPr>
                <a:t>Recommendations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54A0F2A-2C6A-E842-9A6C-9B4739B9B231}"/>
                </a:ext>
              </a:extLst>
            </p:cNvPr>
            <p:cNvSpPr txBox="1"/>
            <p:nvPr/>
          </p:nvSpPr>
          <p:spPr>
            <a:xfrm>
              <a:off x="31767908" y="16452472"/>
              <a:ext cx="10572788" cy="68634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Further analysis should be done of the programs implemented in STAR states with successful enrollment.</a:t>
              </a:r>
              <a:br>
                <a:rPr lang="en-US" sz="4400" dirty="0"/>
              </a:br>
              <a:endParaRPr lang="en-US" sz="4400" dirty="0"/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This could potentially improve the enrollment rates if identified and implemented in all states. </a:t>
              </a:r>
              <a:br>
                <a:rPr lang="en-US" sz="4400" dirty="0"/>
              </a:br>
              <a:endParaRPr lang="en-US" sz="4400" dirty="0"/>
            </a:p>
            <a:p>
              <a:pPr marL="471476" indent="-471476">
                <a:buFont typeface="Arial" panose="020B0604020202020204" pitchFamily="34" charset="0"/>
                <a:buChar char="•"/>
              </a:pPr>
              <a:r>
                <a:rPr lang="en-US" sz="4400" dirty="0"/>
                <a:t>Encouraging more states to become STAR states may increase enrollment and help close the gap of agricultural educators needed nationwide. </a:t>
              </a:r>
              <a:endParaRPr lang="en-US" dirty="0"/>
            </a:p>
          </p:txBody>
        </p:sp>
      </p:grpSp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B8CB5771-E945-CD47-A4A2-EFB2725469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2477" y="363583"/>
            <a:ext cx="5789299" cy="2787439"/>
          </a:xfrm>
          <a:prstGeom prst="rect">
            <a:avLst/>
          </a:prstGeom>
        </p:spPr>
      </p:pic>
      <p:pic>
        <p:nvPicPr>
          <p:cNvPr id="31" name="Picture 30" descr="A picture containing text&#10;&#10;Description automatically generated">
            <a:extLst>
              <a:ext uri="{FF2B5EF4-FFF2-40B4-BE49-F238E27FC236}">
                <a16:creationId xmlns:a16="http://schemas.microsoft.com/office/drawing/2014/main" id="{B8CB5771-E945-CD47-A4A2-EFB27254698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557614" y="340975"/>
            <a:ext cx="5789299" cy="2787439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3510145" y="20119206"/>
            <a:ext cx="16488078" cy="12758546"/>
            <a:chOff x="12586264" y="27496782"/>
            <a:chExt cx="16488078" cy="12758545"/>
          </a:xfrm>
        </p:grpSpPr>
        <p:pic>
          <p:nvPicPr>
            <p:cNvPr id="1030" name="Picture 6">
              <a:extLst>
                <a:ext uri="{FF2B5EF4-FFF2-40B4-BE49-F238E27FC236}">
                  <a16:creationId xmlns:a16="http://schemas.microsoft.com/office/drawing/2014/main" id="{E86C1E44-778A-9B47-9353-9931EC3FA91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>
              <a:alphaModFix/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harpenSoften amoun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2607316" y="27496782"/>
              <a:ext cx="16445045" cy="98224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</p:pic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B22CCC53-FE82-3443-9D0D-7D1B821561D0}"/>
                </a:ext>
              </a:extLst>
            </p:cNvPr>
            <p:cNvSpPr txBox="1"/>
            <p:nvPr/>
          </p:nvSpPr>
          <p:spPr>
            <a:xfrm>
              <a:off x="12586264" y="37454560"/>
              <a:ext cx="16488078" cy="280076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4400" b="1" dirty="0">
                  <a:solidFill>
                    <a:srgbClr val="000000"/>
                  </a:solidFill>
                </a:rPr>
                <a:t>Figure 1</a:t>
              </a:r>
              <a:endParaRPr lang="en-US" sz="4400" dirty="0">
                <a:solidFill>
                  <a:srgbClr val="000000"/>
                </a:solidFill>
              </a:endParaRPr>
            </a:p>
            <a:p>
              <a:r>
                <a:rPr lang="en-US" sz="4400" i="1" dirty="0">
                  <a:solidFill>
                    <a:srgbClr val="000000"/>
                  </a:solidFill>
                </a:rPr>
                <a:t>Enrollment in Agricultural Education at </a:t>
              </a:r>
              <a:r>
                <a:rPr lang="en-US" sz="4400" i="1">
                  <a:solidFill>
                    <a:srgbClr val="000000"/>
                  </a:solidFill>
                </a:rPr>
                <a:t>Land-Grant Universities, </a:t>
              </a:r>
              <a:r>
                <a:rPr lang="en-US" sz="4400" i="1" dirty="0">
                  <a:solidFill>
                    <a:srgbClr val="000000"/>
                  </a:solidFill>
                </a:rPr>
                <a:t>Standardized to 5 Years Prior to and 5 Years after STAR (N = </a:t>
              </a:r>
              <a:r>
                <a:rPr lang="en-US" sz="4400" i="1">
                  <a:solidFill>
                    <a:srgbClr val="000000"/>
                  </a:solidFill>
                </a:rPr>
                <a:t>23), </a:t>
              </a:r>
              <a:r>
                <a:rPr lang="en-US" sz="4400" i="1" dirty="0">
                  <a:solidFill>
                    <a:srgbClr val="000000"/>
                  </a:solidFill>
                </a:rPr>
                <a:t>by STAR Year Cohort (T = 1</a:t>
              </a:r>
              <a:r>
                <a:rPr lang="en-US" sz="4400" i="1" baseline="30000" dirty="0">
                  <a:solidFill>
                    <a:srgbClr val="000000"/>
                  </a:solidFill>
                </a:rPr>
                <a:t>st</a:t>
              </a:r>
              <a:r>
                <a:rPr lang="en-US" sz="4400" i="1" dirty="0">
                  <a:solidFill>
                    <a:srgbClr val="000000"/>
                  </a:solidFill>
                </a:rPr>
                <a:t> year </a:t>
              </a:r>
              <a:r>
                <a:rPr lang="en-US" sz="4400" i="1">
                  <a:solidFill>
                    <a:srgbClr val="000000"/>
                  </a:solidFill>
                </a:rPr>
                <a:t>of STAR).</a:t>
              </a:r>
              <a:endParaRPr lang="en-US" sz="44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026" name="Picture 2" descr="National Teach Ag Campaign - Promotional Materials | National Association  of Agricultural Educators">
            <a:extLst>
              <a:ext uri="{FF2B5EF4-FFF2-40B4-BE49-F238E27FC236}">
                <a16:creationId xmlns:a16="http://schemas.microsoft.com/office/drawing/2014/main" id="{AC0C8A4D-64D0-F846-8A43-2C0A563D7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5940" y="17744565"/>
            <a:ext cx="13011377" cy="410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d letters only 4x1">
            <a:extLst>
              <a:ext uri="{FF2B5EF4-FFF2-40B4-BE49-F238E27FC236}">
                <a16:creationId xmlns:a16="http://schemas.microsoft.com/office/drawing/2014/main" id="{B3F9AA1A-AB18-BC4F-8BBD-5AE03A99A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5773" y="33310475"/>
            <a:ext cx="16445045" cy="259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Home | Educating Alabama">
            <a:extLst>
              <a:ext uri="{FF2B5EF4-FFF2-40B4-BE49-F238E27FC236}">
                <a16:creationId xmlns:a16="http://schemas.microsoft.com/office/drawing/2014/main" id="{03A6850B-CB22-2E4F-BB04-02CE332C6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588" y="29191618"/>
            <a:ext cx="5607324" cy="663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5469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10919</TotalTime>
  <Words>820</Words>
  <Application>Microsoft Macintosh PowerPoint</Application>
  <PresentationFormat>Custom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Relationship between Enrollments in Land-Grant Agricultural Education Majors by Year and State Participation in the Teach Ag STAR Program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Rachelle Andreatta</dc:creator>
  <cp:lastModifiedBy>Travis Dale Park PhD</cp:lastModifiedBy>
  <cp:revision>16</cp:revision>
  <dcterms:created xsi:type="dcterms:W3CDTF">2021-11-16T22:00:29Z</dcterms:created>
  <dcterms:modified xsi:type="dcterms:W3CDTF">2022-01-03T17:43:30Z</dcterms:modified>
</cp:coreProperties>
</file>