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1214"/>
    <a:srgbClr val="6A5638"/>
    <a:srgbClr val="F0D5CC"/>
    <a:srgbClr val="FFBDBD"/>
    <a:srgbClr val="9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24" d="100"/>
          <a:sy n="24" d="100"/>
        </p:scale>
        <p:origin x="15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336B2E-A660-4175-807B-797A233EE8F1}" type="datetimeFigureOut">
              <a:rPr lang="en-US" smtClean="0"/>
              <a:t>10/27/2020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94753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336B2E-A660-4175-807B-797A233EE8F1}" type="datetimeFigureOut">
              <a:rPr lang="en-US" smtClean="0"/>
              <a:t>10/27/2020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67012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336B2E-A660-4175-807B-797A233EE8F1}" type="datetimeFigureOut">
              <a:rPr lang="en-US" smtClean="0"/>
              <a:t>10/27/2020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1640290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336B2E-A660-4175-807B-797A233EE8F1}" type="datetimeFigureOut">
              <a:rPr lang="en-US" smtClean="0"/>
              <a:t>10/27/2020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2716240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336B2E-A660-4175-807B-797A233EE8F1}" type="datetimeFigureOut">
              <a:rPr lang="en-US" smtClean="0"/>
              <a:t>10/27/2020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3429558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336B2E-A660-4175-807B-797A233EE8F1}" type="datetimeFigureOut">
              <a:rPr lang="en-US" smtClean="0"/>
              <a:t>10/27/2020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1450537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336B2E-A660-4175-807B-797A233EE8F1}" type="datetimeFigureOut">
              <a:rPr lang="en-US" smtClean="0"/>
              <a:t>10/27/2020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3915903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C0336B2E-A660-4175-807B-797A233EE8F1}" type="datetimeFigureOut">
              <a:rPr lang="en-US" smtClean="0"/>
              <a:t>10/27/2020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1932077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C0336B2E-A660-4175-807B-797A233EE8F1}" type="datetimeFigureOut">
              <a:rPr lang="en-US" smtClean="0"/>
              <a:t>10/27/2020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2757884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336B2E-A660-4175-807B-797A233EE8F1}" type="datetimeFigureOut">
              <a:rPr lang="en-US" smtClean="0"/>
              <a:t>10/27/2020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658470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336B2E-A660-4175-807B-797A233EE8F1}" type="datetimeFigureOut">
              <a:rPr lang="en-US" smtClean="0"/>
              <a:t>10/27/2020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885791-E8F7-402B-B6D3-75AE4BACEFB0}" type="slidenum">
              <a:rPr lang="en-US" smtClean="0"/>
              <a:t>‹#›</a:t>
            </a:fld>
            <a:endParaRPr lang="en-US"/>
          </a:p>
        </p:txBody>
      </p:sp>
    </p:spTree>
    <p:extLst>
      <p:ext uri="{BB962C8B-B14F-4D97-AF65-F5344CB8AC3E}">
        <p14:creationId xmlns:p14="http://schemas.microsoft.com/office/powerpoint/2010/main" val="118730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C0336B2E-A660-4175-807B-797A233EE8F1}" type="datetimeFigureOut">
              <a:rPr lang="en-US" smtClean="0"/>
              <a:t>10/27/2020</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9F885791-E8F7-402B-B6D3-75AE4BACEFB0}" type="slidenum">
              <a:rPr lang="en-US" smtClean="0"/>
              <a:t>‹#›</a:t>
            </a:fld>
            <a:endParaRPr lang="en-US"/>
          </a:p>
        </p:txBody>
      </p:sp>
    </p:spTree>
    <p:extLst>
      <p:ext uri="{BB962C8B-B14F-4D97-AF65-F5344CB8AC3E}">
        <p14:creationId xmlns:p14="http://schemas.microsoft.com/office/powerpoint/2010/main" val="2891874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chemeClr val="accent3">
                <a:lumMod val="20000"/>
                <a:lumOff val="8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146" name="Rectangle 145"/>
          <p:cNvSpPr/>
          <p:nvPr/>
        </p:nvSpPr>
        <p:spPr>
          <a:xfrm>
            <a:off x="304800" y="409552"/>
            <a:ext cx="25429029" cy="2308324"/>
          </a:xfrm>
          <a:prstGeom prst="rect">
            <a:avLst/>
          </a:prstGeom>
        </p:spPr>
        <p:txBody>
          <a:bodyPr wrap="square">
            <a:spAutoFit/>
          </a:bodyPr>
          <a:lstStyle/>
          <a:p>
            <a:pPr marL="0" marR="0" algn="ctr">
              <a:spcBef>
                <a:spcPts val="0"/>
              </a:spcBef>
              <a:spcAft>
                <a:spcPts val="0"/>
              </a:spcAft>
            </a:pPr>
            <a:r>
              <a:rPr lang="en-US" sz="7200" b="1" dirty="0">
                <a:solidFill>
                  <a:srgbClr val="501214"/>
                </a:solidFill>
                <a:effectLst/>
                <a:latin typeface="Times New Roman" panose="02020603050405020304" pitchFamily="18" charset="0"/>
                <a:ea typeface="Calibri" panose="020F0502020204030204" pitchFamily="34" charset="0"/>
                <a:cs typeface="Times New Roman" panose="02020603050405020304" pitchFamily="18" charset="0"/>
              </a:rPr>
              <a:t>Using a Head to Head Electrical Troubleshooting Championship Contest to Improve Student Engagement and Knowledge</a:t>
            </a:r>
            <a:endParaRPr lang="en-US" sz="7200" dirty="0">
              <a:solidFill>
                <a:srgbClr val="501214"/>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7" name="Rectangle 146"/>
          <p:cNvSpPr/>
          <p:nvPr/>
        </p:nvSpPr>
        <p:spPr>
          <a:xfrm>
            <a:off x="2264228" y="2939235"/>
            <a:ext cx="21945600" cy="1015663"/>
          </a:xfrm>
          <a:prstGeom prst="rect">
            <a:avLst/>
          </a:prstGeom>
        </p:spPr>
        <p:txBody>
          <a:bodyPr>
            <a:spAutoFit/>
          </a:bodyPr>
          <a:lstStyle/>
          <a:p>
            <a:pPr algn="ctr">
              <a:tabLst>
                <a:tab pos="2651760" algn="l"/>
                <a:tab pos="2971800" algn="ctr"/>
              </a:tabLst>
            </a:pPr>
            <a:r>
              <a:rPr lang="en-US" sz="6000" b="1" dirty="0">
                <a:solidFill>
                  <a:srgbClr val="6A5638"/>
                </a:solidFill>
                <a:latin typeface="Times New Roman" panose="02020603050405020304" pitchFamily="18" charset="0"/>
                <a:ea typeface="Calibri" panose="020F0502020204030204" pitchFamily="34" charset="0"/>
                <a:cs typeface="Times New Roman" panose="02020603050405020304" pitchFamily="18" charset="0"/>
              </a:rPr>
              <a:t>Ryan G. Anderson &amp; Bradley D. Borges</a:t>
            </a:r>
            <a:endParaRPr lang="en-US" sz="6000" b="1" dirty="0">
              <a:solidFill>
                <a:srgbClr val="6A5638"/>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Department of Agricultural Sciences : Texas State University">
            <a:extLst>
              <a:ext uri="{FF2B5EF4-FFF2-40B4-BE49-F238E27FC236}">
                <a16:creationId xmlns:a16="http://schemas.microsoft.com/office/drawing/2014/main" id="{8A82A7CD-5755-4A70-A43B-7A0F6BEDD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48229" y="409552"/>
            <a:ext cx="16351766" cy="274839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D76BBB3-2DB3-48D2-A1DB-0307C5A14C34}"/>
              </a:ext>
            </a:extLst>
          </p:cNvPr>
          <p:cNvSpPr txBox="1"/>
          <p:nvPr/>
        </p:nvSpPr>
        <p:spPr>
          <a:xfrm>
            <a:off x="957941" y="5191922"/>
            <a:ext cx="19269139" cy="8217634"/>
          </a:xfrm>
          <a:prstGeom prst="rect">
            <a:avLst/>
          </a:prstGeom>
          <a:noFill/>
        </p:spPr>
        <p:txBody>
          <a:bodyPr wrap="square" rtlCol="0">
            <a:spAutoFit/>
          </a:bodyPr>
          <a:lstStyle/>
          <a:p>
            <a:pPr algn="ctr"/>
            <a:r>
              <a:rPr lang="en-US" sz="6600" b="1" u="sng" dirty="0">
                <a:latin typeface="Times New Roman" panose="02020603050405020304" pitchFamily="18" charset="0"/>
                <a:cs typeface="Times New Roman" panose="02020603050405020304" pitchFamily="18" charset="0"/>
              </a:rPr>
              <a:t>How Does It Work</a:t>
            </a: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Competition is used to encourage student engagement in the classroom</a:t>
            </a:r>
          </a:p>
          <a:p>
            <a:endParaRPr lang="en-US" sz="6600"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Trouble-shooting is a higher level of thinking due to the evaluation and analytical nature. </a:t>
            </a:r>
          </a:p>
          <a:p>
            <a:endParaRPr lang="en-US" sz="6600"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This idea combines competition and trouble-shooting</a:t>
            </a:r>
            <a:endParaRPr lang="en-US" sz="4800" dirty="0">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70C3CC14-C6A4-4618-B59E-94FE0BB97FC4}"/>
              </a:ext>
            </a:extLst>
          </p:cNvPr>
          <p:cNvGraphicFramePr>
            <a:graphicFrameLocks noGrp="1"/>
          </p:cNvGraphicFramePr>
          <p:nvPr>
            <p:extLst>
              <p:ext uri="{D42A27DB-BD31-4B8C-83A1-F6EECF244321}">
                <p14:modId xmlns:p14="http://schemas.microsoft.com/office/powerpoint/2010/main" val="550445625"/>
              </p:ext>
            </p:extLst>
          </p:nvPr>
        </p:nvGraphicFramePr>
        <p:xfrm>
          <a:off x="21141480" y="14297640"/>
          <a:ext cx="19855543" cy="8636389"/>
        </p:xfrm>
        <a:graphic>
          <a:graphicData uri="http://schemas.openxmlformats.org/drawingml/2006/table">
            <a:tbl>
              <a:tblPr firstRow="1" firstCol="1" bandRow="1">
                <a:tableStyleId>{93296810-A885-4BE3-A3E7-6D5BEEA58F35}</a:tableStyleId>
              </a:tblPr>
              <a:tblGrid>
                <a:gridCol w="3971109">
                  <a:extLst>
                    <a:ext uri="{9D8B030D-6E8A-4147-A177-3AD203B41FA5}">
                      <a16:colId xmlns:a16="http://schemas.microsoft.com/office/drawing/2014/main" val="3426979675"/>
                    </a:ext>
                  </a:extLst>
                </a:gridCol>
                <a:gridCol w="4618803">
                  <a:extLst>
                    <a:ext uri="{9D8B030D-6E8A-4147-A177-3AD203B41FA5}">
                      <a16:colId xmlns:a16="http://schemas.microsoft.com/office/drawing/2014/main" val="4149716208"/>
                    </a:ext>
                  </a:extLst>
                </a:gridCol>
                <a:gridCol w="4395826">
                  <a:extLst>
                    <a:ext uri="{9D8B030D-6E8A-4147-A177-3AD203B41FA5}">
                      <a16:colId xmlns:a16="http://schemas.microsoft.com/office/drawing/2014/main" val="3900479959"/>
                    </a:ext>
                  </a:extLst>
                </a:gridCol>
                <a:gridCol w="3755068">
                  <a:extLst>
                    <a:ext uri="{9D8B030D-6E8A-4147-A177-3AD203B41FA5}">
                      <a16:colId xmlns:a16="http://schemas.microsoft.com/office/drawing/2014/main" val="3446640052"/>
                    </a:ext>
                  </a:extLst>
                </a:gridCol>
                <a:gridCol w="3114737">
                  <a:extLst>
                    <a:ext uri="{9D8B030D-6E8A-4147-A177-3AD203B41FA5}">
                      <a16:colId xmlns:a16="http://schemas.microsoft.com/office/drawing/2014/main" val="3001820494"/>
                    </a:ext>
                  </a:extLst>
                </a:gridCol>
              </a:tblGrid>
              <a:tr h="594017">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Match-up &amp; Time</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Match-up &amp; Time</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Match-up &amp; Time</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BEST TIME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84200241"/>
                  </a:ext>
                </a:extLst>
              </a:tr>
              <a:tr h="618644">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Week 1- 2/12</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1-2</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3-4</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5-6</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94754641"/>
                  </a:ext>
                </a:extLst>
              </a:tr>
              <a:tr h="618644">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Week 2- 2/19</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5-4</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1-6</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2-3</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11256317"/>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3- 2/26</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3-1</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2-5</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6-4</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0636303"/>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4- 3/4</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2-6</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4-1</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3-5</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04146470"/>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5- 3/11</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1-5</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6-3</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4-2</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45578313"/>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6- 3/25</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3-2</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4-5</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1-6</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78912035"/>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7- 4/1</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5-6</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1-2</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3-4</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8484842"/>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8- 4/8</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1-4</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5-3</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6-2</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8636942"/>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9- 4/15</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6-3</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2-4</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5-1</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1783513"/>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Week 10- 4/22</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2-5</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3-1</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4-6</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90686131"/>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#1 vs #4 seed</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#2 vs #3 seed</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#5 vs #6 seed</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56546969"/>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Playoffs</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28114828"/>
                  </a:ext>
                </a:extLst>
              </a:tr>
              <a:tr h="618644">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Championship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a:solidFill>
                            <a:schemeClr val="tx1"/>
                          </a:solidFill>
                          <a:effectLst/>
                          <a:latin typeface="Times New Roman" panose="02020603050405020304" pitchFamily="18" charset="0"/>
                          <a:cs typeface="Times New Roman" panose="02020603050405020304" pitchFamily="18" charset="0"/>
                        </a:rPr>
                        <a:t> </a:t>
                      </a:r>
                      <a:endParaRPr lang="en-US" sz="36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r>
                        <a:rPr lang="en-US" sz="3600" dirty="0">
                          <a:solidFill>
                            <a:schemeClr val="tx1"/>
                          </a:solidFill>
                          <a:effectLst/>
                          <a:latin typeface="Times New Roman" panose="02020603050405020304" pitchFamily="18" charset="0"/>
                          <a:cs typeface="Times New Roman" panose="02020603050405020304" pitchFamily="18" charset="0"/>
                        </a:rPr>
                        <a:t> </a:t>
                      </a:r>
                      <a:endPar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149959"/>
                  </a:ext>
                </a:extLst>
              </a:tr>
            </a:tbl>
          </a:graphicData>
        </a:graphic>
      </p:graphicFrame>
      <p:sp>
        <p:nvSpPr>
          <p:cNvPr id="79" name="TextBox 78">
            <a:extLst>
              <a:ext uri="{FF2B5EF4-FFF2-40B4-BE49-F238E27FC236}">
                <a16:creationId xmlns:a16="http://schemas.microsoft.com/office/drawing/2014/main" id="{2C27DDE7-B2F8-4358-9161-75E0A10D84FE}"/>
              </a:ext>
            </a:extLst>
          </p:cNvPr>
          <p:cNvSpPr txBox="1"/>
          <p:nvPr/>
        </p:nvSpPr>
        <p:spPr>
          <a:xfrm>
            <a:off x="21141479" y="6470698"/>
            <a:ext cx="19855543" cy="7288470"/>
          </a:xfrm>
          <a:prstGeom prst="rect">
            <a:avLst/>
          </a:prstGeom>
          <a:noFill/>
        </p:spPr>
        <p:txBody>
          <a:bodyPr wrap="square">
            <a:spAutoFit/>
          </a:bodyPr>
          <a:lstStyle/>
          <a:p>
            <a:pPr marL="0" marR="0">
              <a:lnSpc>
                <a:spcPct val="107000"/>
              </a:lnSpc>
              <a:spcBef>
                <a:spcPts val="0"/>
              </a:spcBef>
              <a:spcAft>
                <a:spcPts val="800"/>
              </a:spcAft>
            </a:pPr>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 Directions: </a:t>
            </a:r>
            <a:r>
              <a:rPr lang="en-US" sz="4400" dirty="0">
                <a:effectLst/>
                <a:latin typeface="Times New Roman" panose="02020603050405020304" pitchFamily="18" charset="0"/>
                <a:ea typeface="Calibri" panose="020F0502020204030204" pitchFamily="34" charset="0"/>
                <a:cs typeface="Times New Roman" panose="02020603050405020304" pitchFamily="18" charset="0"/>
              </a:rPr>
              <a:t>Your team is responsible for “bugging” two electrical boards (One per diagram) at the end of each lab. Your team will then trade wiring boards with the team that you are facing during our team activity time in class on Wednesday’s. Your team will try to identify and fix the “bugs” in both electrical boards. The team in the head to head matchup that fixes the bugs first is the winner. The four teams with the best records will enter the playoffs in Week 11. In the event of a tie the team with the highest number of “Best Time’s” will serve as the first tiebreaker. If a tie remains the team with the total “fastest time” in their wins will break the tie. If a tie remains after the first two tiebreakers teams that are tied will enter into a dance off using Eddy Grant’s song Electric Avenue.  </a:t>
            </a:r>
          </a:p>
        </p:txBody>
      </p:sp>
      <p:sp>
        <p:nvSpPr>
          <p:cNvPr id="81" name="TextBox 80">
            <a:extLst>
              <a:ext uri="{FF2B5EF4-FFF2-40B4-BE49-F238E27FC236}">
                <a16:creationId xmlns:a16="http://schemas.microsoft.com/office/drawing/2014/main" id="{8DD289F6-2B66-4699-B3FD-3FEFF71DC5DB}"/>
              </a:ext>
            </a:extLst>
          </p:cNvPr>
          <p:cNvSpPr txBox="1"/>
          <p:nvPr/>
        </p:nvSpPr>
        <p:spPr>
          <a:xfrm>
            <a:off x="20857030" y="4849857"/>
            <a:ext cx="20900572" cy="1107996"/>
          </a:xfrm>
          <a:prstGeom prst="rect">
            <a:avLst/>
          </a:prstGeom>
          <a:noFill/>
        </p:spPr>
        <p:txBody>
          <a:bodyPr wrap="square">
            <a:spAutoFit/>
          </a:bodyPr>
          <a:lstStyle/>
          <a:p>
            <a:pPr marL="0" marR="0" algn="ctr">
              <a:spcBef>
                <a:spcPts val="0"/>
              </a:spcBef>
              <a:spcAft>
                <a:spcPts val="0"/>
              </a:spcAft>
              <a:tabLst>
                <a:tab pos="2971800" algn="ctr"/>
                <a:tab pos="5943600" algn="r"/>
              </a:tabLst>
            </a:pPr>
            <a:r>
              <a:rPr lang="en-US" sz="6600" b="1" dirty="0">
                <a:effectLst/>
                <a:latin typeface="Times New Roman" panose="02020603050405020304" pitchFamily="18" charset="0"/>
                <a:ea typeface="Calibri" panose="020F0502020204030204" pitchFamily="34" charset="0"/>
                <a:cs typeface="Times New Roman" panose="02020603050405020304" pitchFamily="18" charset="0"/>
              </a:rPr>
              <a:t>Electrical Troubleshooting Championship</a:t>
            </a:r>
            <a:endParaRPr lang="en-US" sz="6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a:extLst>
              <a:ext uri="{FF2B5EF4-FFF2-40B4-BE49-F238E27FC236}">
                <a16:creationId xmlns:a16="http://schemas.microsoft.com/office/drawing/2014/main" id="{83BB90C4-5495-478E-8A6A-57A04BBEC134}"/>
              </a:ext>
            </a:extLst>
          </p:cNvPr>
          <p:cNvSpPr>
            <a:spLocks noChangeAspect="1"/>
          </p:cNvSpPr>
          <p:nvPr/>
        </p:nvSpPr>
        <p:spPr>
          <a:xfrm>
            <a:off x="20595770" y="4545198"/>
            <a:ext cx="21031202" cy="27216850"/>
          </a:xfrm>
          <a:prstGeom prst="rect">
            <a:avLst/>
          </a:prstGeom>
          <a:noFill/>
          <a:ln w="76200">
            <a:solidFill>
              <a:srgbClr val="5012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TextBox 83">
            <a:extLst>
              <a:ext uri="{FF2B5EF4-FFF2-40B4-BE49-F238E27FC236}">
                <a16:creationId xmlns:a16="http://schemas.microsoft.com/office/drawing/2014/main" id="{12C4CD61-FC2E-4603-9FCC-0F60775C58DE}"/>
              </a:ext>
            </a:extLst>
          </p:cNvPr>
          <p:cNvSpPr txBox="1"/>
          <p:nvPr/>
        </p:nvSpPr>
        <p:spPr>
          <a:xfrm>
            <a:off x="20096450" y="23745688"/>
            <a:ext cx="21945600" cy="7130414"/>
          </a:xfrm>
          <a:prstGeom prst="rect">
            <a:avLst/>
          </a:prstGeom>
          <a:noFill/>
        </p:spPr>
        <p:txBody>
          <a:bodyPr wrap="square">
            <a:spAutoFit/>
          </a:bodyPr>
          <a:lstStyle/>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Champions: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6000" b="1" baseline="30000" dirty="0">
                <a:effectLst/>
                <a:latin typeface="Times New Roman" panose="02020603050405020304" pitchFamily="18" charset="0"/>
                <a:ea typeface="Calibri" panose="020F0502020204030204" pitchFamily="34" charset="0"/>
                <a:cs typeface="Times New Roman" panose="02020603050405020304" pitchFamily="18" charset="0"/>
              </a:rPr>
              <a:t>nd</a:t>
            </a: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 Place: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6000" b="1" baseline="30000" dirty="0">
                <a:effectLst/>
                <a:latin typeface="Times New Roman" panose="02020603050405020304" pitchFamily="18" charset="0"/>
                <a:ea typeface="Calibri" panose="020F0502020204030204" pitchFamily="34" charset="0"/>
                <a:cs typeface="Times New Roman" panose="02020603050405020304" pitchFamily="18" charset="0"/>
              </a:rPr>
              <a:t>rd</a:t>
            </a: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 Place: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4</a:t>
            </a:r>
            <a:r>
              <a:rPr lang="en-US" sz="6000" b="1"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 Place: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5</a:t>
            </a:r>
            <a:r>
              <a:rPr lang="en-US" sz="6000" b="1"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 Place: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1800"/>
              </a:spcAft>
            </a:pP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6</a:t>
            </a:r>
            <a:r>
              <a:rPr lang="en-US" sz="6000" b="1"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6000" b="1" dirty="0">
                <a:effectLst/>
                <a:latin typeface="Times New Roman" panose="02020603050405020304" pitchFamily="18" charset="0"/>
                <a:ea typeface="Calibri" panose="020F0502020204030204" pitchFamily="34" charset="0"/>
                <a:cs typeface="Times New Roman" panose="02020603050405020304" pitchFamily="18" charset="0"/>
              </a:rPr>
              <a:t> Place: ___________________</a:t>
            </a: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4D21EA4-2277-4A3B-8690-177EBB64B0C9}"/>
              </a:ext>
            </a:extLst>
          </p:cNvPr>
          <p:cNvSpPr txBox="1"/>
          <p:nvPr/>
        </p:nvSpPr>
        <p:spPr>
          <a:xfrm>
            <a:off x="957940" y="15036335"/>
            <a:ext cx="19269139" cy="8217634"/>
          </a:xfrm>
          <a:prstGeom prst="rect">
            <a:avLst/>
          </a:prstGeom>
          <a:noFill/>
        </p:spPr>
        <p:txBody>
          <a:bodyPr wrap="square" rtlCol="0">
            <a:spAutoFit/>
          </a:bodyPr>
          <a:lstStyle/>
          <a:p>
            <a:pPr algn="ctr"/>
            <a:r>
              <a:rPr lang="en-US" sz="6600" b="1" u="sng" dirty="0">
                <a:latin typeface="Times New Roman" panose="02020603050405020304" pitchFamily="18" charset="0"/>
                <a:cs typeface="Times New Roman" panose="02020603050405020304" pitchFamily="18" charset="0"/>
              </a:rPr>
              <a:t>Feedback</a:t>
            </a: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Instructor saw increased student engagement</a:t>
            </a:r>
          </a:p>
          <a:p>
            <a:pPr marL="685800" indent="-685800">
              <a:buFont typeface="Arial" panose="020B0604020202020204" pitchFamily="34" charset="0"/>
              <a:buChar char="•"/>
            </a:pPr>
            <a:endParaRPr lang="en-US" sz="6600"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Students were highly involved with the competition and troubleshooting activities</a:t>
            </a:r>
          </a:p>
          <a:p>
            <a:pPr marL="685800" indent="-685800">
              <a:buFont typeface="Arial" panose="020B0604020202020204" pitchFamily="34" charset="0"/>
              <a:buChar char="•"/>
            </a:pPr>
            <a:endParaRPr lang="en-US" sz="6600"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Would recommend incorporating competition with higher levels of cognition across other courses</a:t>
            </a:r>
            <a:endParaRPr lang="en-US" sz="48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6C4042C-FEE0-4263-AF64-4CBF1A9DF59B}"/>
              </a:ext>
            </a:extLst>
          </p:cNvPr>
          <p:cNvSpPr txBox="1"/>
          <p:nvPr/>
        </p:nvSpPr>
        <p:spPr>
          <a:xfrm>
            <a:off x="957939" y="24880748"/>
            <a:ext cx="19269139" cy="3139321"/>
          </a:xfrm>
          <a:prstGeom prst="rect">
            <a:avLst/>
          </a:prstGeom>
          <a:noFill/>
        </p:spPr>
        <p:txBody>
          <a:bodyPr wrap="square" rtlCol="0">
            <a:spAutoFit/>
          </a:bodyPr>
          <a:lstStyle/>
          <a:p>
            <a:pPr algn="ctr"/>
            <a:r>
              <a:rPr lang="en-US" sz="6600" b="1" u="sng" dirty="0">
                <a:latin typeface="Times New Roman" panose="02020603050405020304" pitchFamily="18" charset="0"/>
                <a:cs typeface="Times New Roman" panose="02020603050405020304" pitchFamily="18" charset="0"/>
              </a:rPr>
              <a:t>Associated Costs</a:t>
            </a:r>
          </a:p>
          <a:p>
            <a:pPr marL="685800" indent="-685800">
              <a:buFont typeface="Arial" panose="020B0604020202020204" pitchFamily="34" charset="0"/>
              <a:buChar char="•"/>
            </a:pPr>
            <a:r>
              <a:rPr lang="en-US" sz="6600" dirty="0">
                <a:latin typeface="Times New Roman" panose="02020603050405020304" pitchFamily="18" charset="0"/>
                <a:cs typeface="Times New Roman" panose="02020603050405020304" pitchFamily="18" charset="0"/>
              </a:rPr>
              <a:t>No additional costs rather then the traditional tools and components needed for an electricity course</a:t>
            </a:r>
            <a:endParaRPr lang="en-US"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6322250"/>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2515</TotalTime>
  <Words>412</Words>
  <Application>Microsoft Office PowerPoint</Application>
  <PresentationFormat>Custom</PresentationFormat>
  <Paragraphs>94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Bradley Borges</dc:creator>
  <cp:lastModifiedBy>Anderson, Ryan G</cp:lastModifiedBy>
  <cp:revision>29</cp:revision>
  <dcterms:created xsi:type="dcterms:W3CDTF">2020-05-19T22:59:29Z</dcterms:created>
  <dcterms:modified xsi:type="dcterms:W3CDTF">2020-10-27T19:21:34Z</dcterms:modified>
</cp:coreProperties>
</file>