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20104100" cy="15087600"/>
  <p:defaultTextStyle>
    <a:defPPr>
      <a:defRPr lang="en-US"/>
    </a:defPPr>
    <a:lvl1pPr marL="0" algn="l" defTabSz="997884" rtl="0" eaLnBrk="1" latinLnBrk="0" hangingPunct="1">
      <a:defRPr sz="4000" kern="1200">
        <a:solidFill>
          <a:schemeClr val="tx1"/>
        </a:solidFill>
        <a:latin typeface="+mn-lt"/>
        <a:ea typeface="+mn-ea"/>
        <a:cs typeface="+mn-cs"/>
      </a:defRPr>
    </a:lvl1pPr>
    <a:lvl2pPr marL="997884" algn="l" defTabSz="997884" rtl="0" eaLnBrk="1" latinLnBrk="0" hangingPunct="1">
      <a:defRPr sz="4000" kern="1200">
        <a:solidFill>
          <a:schemeClr val="tx1"/>
        </a:solidFill>
        <a:latin typeface="+mn-lt"/>
        <a:ea typeface="+mn-ea"/>
        <a:cs typeface="+mn-cs"/>
      </a:defRPr>
    </a:lvl2pPr>
    <a:lvl3pPr marL="1995770" algn="l" defTabSz="997884" rtl="0" eaLnBrk="1" latinLnBrk="0" hangingPunct="1">
      <a:defRPr sz="4000" kern="1200">
        <a:solidFill>
          <a:schemeClr val="tx1"/>
        </a:solidFill>
        <a:latin typeface="+mn-lt"/>
        <a:ea typeface="+mn-ea"/>
        <a:cs typeface="+mn-cs"/>
      </a:defRPr>
    </a:lvl3pPr>
    <a:lvl4pPr marL="2993654" algn="l" defTabSz="997884" rtl="0" eaLnBrk="1" latinLnBrk="0" hangingPunct="1">
      <a:defRPr sz="4000" kern="1200">
        <a:solidFill>
          <a:schemeClr val="tx1"/>
        </a:solidFill>
        <a:latin typeface="+mn-lt"/>
        <a:ea typeface="+mn-ea"/>
        <a:cs typeface="+mn-cs"/>
      </a:defRPr>
    </a:lvl4pPr>
    <a:lvl5pPr marL="3991538" algn="l" defTabSz="997884" rtl="0" eaLnBrk="1" latinLnBrk="0" hangingPunct="1">
      <a:defRPr sz="4000" kern="1200">
        <a:solidFill>
          <a:schemeClr val="tx1"/>
        </a:solidFill>
        <a:latin typeface="+mn-lt"/>
        <a:ea typeface="+mn-ea"/>
        <a:cs typeface="+mn-cs"/>
      </a:defRPr>
    </a:lvl5pPr>
    <a:lvl6pPr marL="4989424" algn="l" defTabSz="997884" rtl="0" eaLnBrk="1" latinLnBrk="0" hangingPunct="1">
      <a:defRPr sz="4000" kern="1200">
        <a:solidFill>
          <a:schemeClr val="tx1"/>
        </a:solidFill>
        <a:latin typeface="+mn-lt"/>
        <a:ea typeface="+mn-ea"/>
        <a:cs typeface="+mn-cs"/>
      </a:defRPr>
    </a:lvl6pPr>
    <a:lvl7pPr marL="5987308" algn="l" defTabSz="997884" rtl="0" eaLnBrk="1" latinLnBrk="0" hangingPunct="1">
      <a:defRPr sz="4000" kern="1200">
        <a:solidFill>
          <a:schemeClr val="tx1"/>
        </a:solidFill>
        <a:latin typeface="+mn-lt"/>
        <a:ea typeface="+mn-ea"/>
        <a:cs typeface="+mn-cs"/>
      </a:defRPr>
    </a:lvl7pPr>
    <a:lvl8pPr marL="6985194" algn="l" defTabSz="997884" rtl="0" eaLnBrk="1" latinLnBrk="0" hangingPunct="1">
      <a:defRPr sz="4000" kern="1200">
        <a:solidFill>
          <a:schemeClr val="tx1"/>
        </a:solidFill>
        <a:latin typeface="+mn-lt"/>
        <a:ea typeface="+mn-ea"/>
        <a:cs typeface="+mn-cs"/>
      </a:defRPr>
    </a:lvl8pPr>
    <a:lvl9pPr marL="7983078" algn="l" defTabSz="997884" rtl="0" eaLnBrk="1" latinLnBrk="0" hangingPunct="1">
      <a:defRPr sz="4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0000"/>
    <a:srgbClr val="7778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018D4D-CB6D-5E42-B585-B89A361A946E}" v="11" dt="2025-08-27T13:35:49.352"/>
    <p1510:client id="{F2C0B5D2-BC5D-FC4A-97D8-9ED732BFDF24}" v="34" dt="2025-08-26T20:05:44.158"/>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4675"/>
  </p:normalViewPr>
  <p:slideViewPr>
    <p:cSldViewPr>
      <p:cViewPr varScale="1">
        <p:scale>
          <a:sx n="12" d="100"/>
          <a:sy n="12" d="100"/>
        </p:scale>
        <p:origin x="1804" y="88"/>
      </p:cViewPr>
      <p:guideLst>
        <p:guide orient="horz"/>
        <p:guide/>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291841" y="10204705"/>
            <a:ext cx="37307522" cy="94641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6583680" y="18434305"/>
            <a:ext cx="3072384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572471" y="2987911"/>
            <a:ext cx="40746254" cy="2062102"/>
          </a:xfrm>
        </p:spPr>
        <p:txBody>
          <a:bodyPr lIns="0" tIns="0" rIns="0" bIns="0"/>
          <a:lstStyle>
            <a:lvl1pPr>
              <a:defRPr sz="13400" b="1">
                <a:solidFill>
                  <a:srgbClr val="414042"/>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1572471" y="2987911"/>
            <a:ext cx="40746254" cy="2062102"/>
          </a:xfrm>
        </p:spPr>
        <p:txBody>
          <a:bodyPr lIns="0" tIns="0" rIns="0" bIns="0"/>
          <a:lstStyle>
            <a:lvl1pPr>
              <a:defRPr sz="13400" b="1">
                <a:solidFill>
                  <a:srgbClr val="414042"/>
                </a:solidFill>
                <a:latin typeface="Arial"/>
                <a:cs typeface="Arial"/>
              </a:defRPr>
            </a:lvl1pPr>
          </a:lstStyle>
          <a:p>
            <a:endParaRPr/>
          </a:p>
        </p:txBody>
      </p:sp>
      <p:sp>
        <p:nvSpPr>
          <p:cNvPr id="3" name="Holder 3"/>
          <p:cNvSpPr>
            <a:spLocks noGrp="1"/>
          </p:cNvSpPr>
          <p:nvPr>
            <p:ph sz="half" idx="2"/>
          </p:nvPr>
        </p:nvSpPr>
        <p:spPr>
          <a:xfrm>
            <a:off x="2194561" y="7571233"/>
            <a:ext cx="19092674"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22603967" y="7571233"/>
            <a:ext cx="19092674"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1572471" y="2987911"/>
            <a:ext cx="40746254" cy="2062102"/>
          </a:xfrm>
        </p:spPr>
        <p:txBody>
          <a:bodyPr lIns="0" tIns="0" rIns="0" bIns="0"/>
          <a:lstStyle>
            <a:lvl1pPr>
              <a:defRPr sz="13400" b="1">
                <a:solidFill>
                  <a:srgbClr val="414042"/>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572471" y="2987911"/>
            <a:ext cx="40746254" cy="946413"/>
          </a:xfrm>
          <a:prstGeom prst="rect">
            <a:avLst/>
          </a:prstGeom>
        </p:spPr>
        <p:txBody>
          <a:bodyPr wrap="square" lIns="0" tIns="0" rIns="0" bIns="0">
            <a:spAutoFit/>
          </a:bodyPr>
          <a:lstStyle>
            <a:lvl1pPr>
              <a:defRPr sz="6150" b="1">
                <a:solidFill>
                  <a:srgbClr val="414042"/>
                </a:solidFill>
                <a:latin typeface="Arial"/>
                <a:cs typeface="Arial"/>
              </a:defRPr>
            </a:lvl1pPr>
          </a:lstStyle>
          <a:p>
            <a:endParaRPr/>
          </a:p>
        </p:txBody>
      </p:sp>
      <p:sp>
        <p:nvSpPr>
          <p:cNvPr id="3" name="Holder 3"/>
          <p:cNvSpPr>
            <a:spLocks noGrp="1"/>
          </p:cNvSpPr>
          <p:nvPr>
            <p:ph type="body" idx="1"/>
          </p:nvPr>
        </p:nvSpPr>
        <p:spPr>
          <a:xfrm>
            <a:off x="2194560" y="7571233"/>
            <a:ext cx="3950208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4923008" y="30614113"/>
            <a:ext cx="14045184" cy="615554"/>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2194562" y="30614113"/>
            <a:ext cx="10094976" cy="615554"/>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8/27/2025</a:t>
            </a:fld>
            <a:endParaRPr lang="en-US" dirty="0"/>
          </a:p>
        </p:txBody>
      </p:sp>
      <p:sp>
        <p:nvSpPr>
          <p:cNvPr id="6" name="Holder 6"/>
          <p:cNvSpPr>
            <a:spLocks noGrp="1"/>
          </p:cNvSpPr>
          <p:nvPr>
            <p:ph type="sldNum" sz="quarter" idx="7"/>
          </p:nvPr>
        </p:nvSpPr>
        <p:spPr>
          <a:xfrm>
            <a:off x="31601668" y="30614113"/>
            <a:ext cx="10094976" cy="615554"/>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997884">
        <a:defRPr>
          <a:latin typeface="+mn-lt"/>
          <a:ea typeface="+mn-ea"/>
          <a:cs typeface="+mn-cs"/>
        </a:defRPr>
      </a:lvl2pPr>
      <a:lvl3pPr marL="1995770">
        <a:defRPr>
          <a:latin typeface="+mn-lt"/>
          <a:ea typeface="+mn-ea"/>
          <a:cs typeface="+mn-cs"/>
        </a:defRPr>
      </a:lvl3pPr>
      <a:lvl4pPr marL="2993654">
        <a:defRPr>
          <a:latin typeface="+mn-lt"/>
          <a:ea typeface="+mn-ea"/>
          <a:cs typeface="+mn-cs"/>
        </a:defRPr>
      </a:lvl4pPr>
      <a:lvl5pPr marL="3991538">
        <a:defRPr>
          <a:latin typeface="+mn-lt"/>
          <a:ea typeface="+mn-ea"/>
          <a:cs typeface="+mn-cs"/>
        </a:defRPr>
      </a:lvl5pPr>
      <a:lvl6pPr marL="4989424">
        <a:defRPr>
          <a:latin typeface="+mn-lt"/>
          <a:ea typeface="+mn-ea"/>
          <a:cs typeface="+mn-cs"/>
        </a:defRPr>
      </a:lvl6pPr>
      <a:lvl7pPr marL="5987308">
        <a:defRPr>
          <a:latin typeface="+mn-lt"/>
          <a:ea typeface="+mn-ea"/>
          <a:cs typeface="+mn-cs"/>
        </a:defRPr>
      </a:lvl7pPr>
      <a:lvl8pPr marL="6985194">
        <a:defRPr>
          <a:latin typeface="+mn-lt"/>
          <a:ea typeface="+mn-ea"/>
          <a:cs typeface="+mn-cs"/>
        </a:defRPr>
      </a:lvl8pPr>
      <a:lvl9pPr marL="7983078">
        <a:defRPr>
          <a:latin typeface="+mn-lt"/>
          <a:ea typeface="+mn-ea"/>
          <a:cs typeface="+mn-cs"/>
        </a:defRPr>
      </a:lvl9pPr>
    </p:bodyStyle>
    <p:otherStyle>
      <a:lvl1pPr marL="0">
        <a:defRPr>
          <a:latin typeface="+mn-lt"/>
          <a:ea typeface="+mn-ea"/>
          <a:cs typeface="+mn-cs"/>
        </a:defRPr>
      </a:lvl1pPr>
      <a:lvl2pPr marL="997884">
        <a:defRPr>
          <a:latin typeface="+mn-lt"/>
          <a:ea typeface="+mn-ea"/>
          <a:cs typeface="+mn-cs"/>
        </a:defRPr>
      </a:lvl2pPr>
      <a:lvl3pPr marL="1995770">
        <a:defRPr>
          <a:latin typeface="+mn-lt"/>
          <a:ea typeface="+mn-ea"/>
          <a:cs typeface="+mn-cs"/>
        </a:defRPr>
      </a:lvl3pPr>
      <a:lvl4pPr marL="2993654">
        <a:defRPr>
          <a:latin typeface="+mn-lt"/>
          <a:ea typeface="+mn-ea"/>
          <a:cs typeface="+mn-cs"/>
        </a:defRPr>
      </a:lvl4pPr>
      <a:lvl5pPr marL="3991538">
        <a:defRPr>
          <a:latin typeface="+mn-lt"/>
          <a:ea typeface="+mn-ea"/>
          <a:cs typeface="+mn-cs"/>
        </a:defRPr>
      </a:lvl5pPr>
      <a:lvl6pPr marL="4989424">
        <a:defRPr>
          <a:latin typeface="+mn-lt"/>
          <a:ea typeface="+mn-ea"/>
          <a:cs typeface="+mn-cs"/>
        </a:defRPr>
      </a:lvl6pPr>
      <a:lvl7pPr marL="5987308">
        <a:defRPr>
          <a:latin typeface="+mn-lt"/>
          <a:ea typeface="+mn-ea"/>
          <a:cs typeface="+mn-cs"/>
        </a:defRPr>
      </a:lvl7pPr>
      <a:lvl8pPr marL="6985194">
        <a:defRPr>
          <a:latin typeface="+mn-lt"/>
          <a:ea typeface="+mn-ea"/>
          <a:cs typeface="+mn-cs"/>
        </a:defRPr>
      </a:lvl8pPr>
      <a:lvl9pPr marL="7983078">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67EE7CD5-1D40-1C85-4A97-9F83B2787E49}"/>
              </a:ext>
            </a:extLst>
          </p:cNvPr>
          <p:cNvSpPr/>
          <p:nvPr/>
        </p:nvSpPr>
        <p:spPr>
          <a:xfrm>
            <a:off x="14328689" y="16145369"/>
            <a:ext cx="15608889" cy="1315744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44" name="object 6"/>
          <p:cNvSpPr/>
          <p:nvPr/>
        </p:nvSpPr>
        <p:spPr>
          <a:xfrm>
            <a:off x="0" y="29501727"/>
            <a:ext cx="43891200" cy="3416674"/>
          </a:xfrm>
          <a:custGeom>
            <a:avLst/>
            <a:gdLst/>
            <a:ahLst/>
            <a:cxnLst/>
            <a:rect l="l" t="t" r="r" b="b"/>
            <a:pathLst>
              <a:path w="19435127" h="1550272">
                <a:moveTo>
                  <a:pt x="0" y="1550272"/>
                </a:moveTo>
                <a:lnTo>
                  <a:pt x="19435127" y="1550272"/>
                </a:lnTo>
                <a:lnTo>
                  <a:pt x="19435127" y="0"/>
                </a:lnTo>
                <a:lnTo>
                  <a:pt x="0" y="0"/>
                </a:lnTo>
                <a:lnTo>
                  <a:pt x="0" y="1550272"/>
                </a:lnTo>
                <a:close/>
              </a:path>
            </a:pathLst>
          </a:custGeom>
          <a:solidFill>
            <a:srgbClr val="002060"/>
          </a:solidFill>
          <a:effectLst/>
        </p:spPr>
        <p:txBody>
          <a:bodyPr wrap="square" lIns="0" tIns="0" rIns="0" bIns="0" rtlCol="0">
            <a:spAutoFit/>
          </a:bodyPr>
          <a:lstStyle/>
          <a:p>
            <a:endParaRPr dirty="0"/>
          </a:p>
        </p:txBody>
      </p:sp>
      <p:sp>
        <p:nvSpPr>
          <p:cNvPr id="45" name="Rectangle 44"/>
          <p:cNvSpPr/>
          <p:nvPr/>
        </p:nvSpPr>
        <p:spPr>
          <a:xfrm>
            <a:off x="0" y="708154"/>
            <a:ext cx="43891201" cy="4114800"/>
          </a:xfrm>
          <a:prstGeom prst="rect">
            <a:avLst/>
          </a:prstGeom>
          <a:solidFill>
            <a:srgbClr val="002060"/>
          </a:solidFill>
          <a:ln>
            <a:noFill/>
          </a:ln>
          <a:effectLst/>
        </p:spPr>
        <p:style>
          <a:lnRef idx="1">
            <a:schemeClr val="accent1"/>
          </a:lnRef>
          <a:fillRef idx="3">
            <a:schemeClr val="accent1"/>
          </a:fillRef>
          <a:effectRef idx="2">
            <a:schemeClr val="accent1"/>
          </a:effectRef>
          <a:fontRef idx="minor">
            <a:schemeClr val="lt1"/>
          </a:fontRef>
        </p:style>
        <p:txBody>
          <a:bodyPr lIns="182880" tIns="91440" rIns="182880" bIns="91440" rtlCol="0" anchor="ctr"/>
          <a:lstStyle/>
          <a:p>
            <a:pPr algn="ctr"/>
            <a:endParaRPr lang="en-US" sz="4600" dirty="0">
              <a:latin typeface="Arial"/>
              <a:cs typeface="Arial"/>
            </a:endParaRPr>
          </a:p>
        </p:txBody>
      </p:sp>
      <p:sp>
        <p:nvSpPr>
          <p:cNvPr id="2" name="object 2"/>
          <p:cNvSpPr txBox="1">
            <a:spLocks noGrp="1"/>
          </p:cNvSpPr>
          <p:nvPr>
            <p:ph type="title"/>
          </p:nvPr>
        </p:nvSpPr>
        <p:spPr>
          <a:xfrm>
            <a:off x="381000" y="1103560"/>
            <a:ext cx="43510201" cy="3847207"/>
          </a:xfrm>
          <a:prstGeom prst="rect">
            <a:avLst/>
          </a:prstGeom>
          <a:ln>
            <a:noFill/>
          </a:ln>
        </p:spPr>
        <p:txBody>
          <a:bodyPr vert="horz" wrap="square" lIns="0" tIns="0" rIns="0" bIns="0" rtlCol="0">
            <a:spAutoFit/>
          </a:bodyPr>
          <a:lstStyle/>
          <a:p>
            <a:pPr marL="27720" algn="ctr"/>
            <a:r>
              <a:rPr lang="en-US" sz="12500" b="0" dirty="0">
                <a:ln w="18415" cmpd="sng">
                  <a:solidFill>
                    <a:srgbClr val="FFFFFF"/>
                  </a:solidFill>
                  <a:prstDash val="solid"/>
                </a:ln>
                <a:solidFill>
                  <a:srgbClr val="FFFFFF"/>
                </a:solidFill>
                <a:effectLst>
                  <a:outerShdw blurRad="63500" dir="3600000" algn="tl" rotWithShape="0">
                    <a:srgbClr val="000000">
                      <a:alpha val="70000"/>
                    </a:srgbClr>
                  </a:outerShdw>
                </a:effectLst>
              </a:rPr>
              <a:t>Understanding Communication Barriers Within the Agricultural Literacy Conversation</a:t>
            </a:r>
            <a:endParaRPr sz="12500" b="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object 3"/>
          <p:cNvSpPr txBox="1"/>
          <p:nvPr/>
        </p:nvSpPr>
        <p:spPr>
          <a:xfrm>
            <a:off x="761998" y="5900412"/>
            <a:ext cx="11541058" cy="13634502"/>
          </a:xfrm>
          <a:prstGeom prst="rect">
            <a:avLst/>
          </a:prstGeom>
        </p:spPr>
        <p:txBody>
          <a:bodyPr vert="horz" wrap="square" lIns="0" tIns="0" rIns="0" bIns="0" rtlCol="0">
            <a:spAutoFit/>
          </a:bodyPr>
          <a:lstStyle/>
          <a:p>
            <a:pPr marL="27720"/>
            <a:r>
              <a:rPr b="1" spc="-10" dirty="0">
                <a:solidFill>
                  <a:srgbClr val="231F20"/>
                </a:solidFill>
                <a:latin typeface="Arial"/>
                <a:cs typeface="Arial"/>
              </a:rPr>
              <a:t>I</a:t>
            </a:r>
            <a:r>
              <a:rPr b="1" spc="-66" dirty="0">
                <a:solidFill>
                  <a:srgbClr val="231F20"/>
                </a:solidFill>
                <a:latin typeface="Arial"/>
                <a:cs typeface="Arial"/>
              </a:rPr>
              <a:t>N</a:t>
            </a:r>
            <a:r>
              <a:rPr b="1" spc="-54" dirty="0">
                <a:solidFill>
                  <a:srgbClr val="231F20"/>
                </a:solidFill>
                <a:latin typeface="Arial"/>
                <a:cs typeface="Arial"/>
              </a:rPr>
              <a:t>T</a:t>
            </a:r>
            <a:r>
              <a:rPr b="1" spc="-98" dirty="0">
                <a:solidFill>
                  <a:srgbClr val="231F20"/>
                </a:solidFill>
                <a:latin typeface="Arial"/>
                <a:cs typeface="Arial"/>
              </a:rPr>
              <a:t>R</a:t>
            </a:r>
            <a:r>
              <a:rPr b="1" spc="-22" dirty="0">
                <a:solidFill>
                  <a:srgbClr val="231F20"/>
                </a:solidFill>
                <a:latin typeface="Arial"/>
                <a:cs typeface="Arial"/>
              </a:rPr>
              <a:t>O</a:t>
            </a:r>
            <a:r>
              <a:rPr b="1" spc="-54" dirty="0">
                <a:solidFill>
                  <a:srgbClr val="231F20"/>
                </a:solidFill>
                <a:latin typeface="Arial"/>
                <a:cs typeface="Arial"/>
              </a:rPr>
              <a:t>DUC</a:t>
            </a:r>
            <a:r>
              <a:rPr b="1" spc="-44" dirty="0">
                <a:solidFill>
                  <a:srgbClr val="231F20"/>
                </a:solidFill>
                <a:latin typeface="Arial"/>
                <a:cs typeface="Arial"/>
              </a:rPr>
              <a:t>T</a:t>
            </a:r>
            <a:r>
              <a:rPr b="1" spc="-10" dirty="0">
                <a:solidFill>
                  <a:srgbClr val="231F20"/>
                </a:solidFill>
                <a:latin typeface="Arial"/>
                <a:cs typeface="Arial"/>
              </a:rPr>
              <a:t>I</a:t>
            </a:r>
            <a:r>
              <a:rPr b="1" spc="-22" dirty="0">
                <a:solidFill>
                  <a:srgbClr val="231F20"/>
                </a:solidFill>
                <a:latin typeface="Arial"/>
                <a:cs typeface="Arial"/>
              </a:rPr>
              <a:t>O</a:t>
            </a:r>
            <a:r>
              <a:rPr b="1" dirty="0">
                <a:solidFill>
                  <a:srgbClr val="231F20"/>
                </a:solidFill>
                <a:latin typeface="Arial"/>
                <a:cs typeface="Arial"/>
              </a:rPr>
              <a:t>N</a:t>
            </a:r>
            <a:endParaRPr lang="en-US" b="1" dirty="0">
              <a:solidFill>
                <a:srgbClr val="231F20"/>
              </a:solidFill>
              <a:latin typeface="Arial"/>
              <a:cs typeface="Arial"/>
            </a:endParaRPr>
          </a:p>
          <a:p>
            <a:pPr marL="27720"/>
            <a:endParaRPr sz="1800" b="1" dirty="0">
              <a:latin typeface="Arial"/>
              <a:cs typeface="Arial"/>
            </a:endParaRPr>
          </a:p>
          <a:p>
            <a:pPr marL="457200" indent="-457200">
              <a:buFont typeface="Arial" panose="020B0604020202020204" pitchFamily="34" charset="0"/>
              <a:buChar char="•"/>
            </a:pPr>
            <a:r>
              <a:rPr lang="en-US" sz="3200" dirty="0"/>
              <a:t>“Agricultural literacy can be described as a person possessing knowledge and understanding of the food and fiber system. An individual possessing such knowledge would be able to synthesize, analyze, and communicate basic information about agriculture” (Frick, et al, 1991, p. 52).</a:t>
            </a:r>
          </a:p>
          <a:p>
            <a:pPr marL="457200" indent="-457200">
              <a:buFont typeface="Arial" panose="020B0604020202020204" pitchFamily="34" charset="0"/>
              <a:buChar char="•"/>
            </a:pPr>
            <a:r>
              <a:rPr lang="en-US" sz="3200" dirty="0"/>
              <a:t>Primary focus of ag literacy has been on students and teachers (</a:t>
            </a:r>
            <a:r>
              <a:rPr lang="en-US" sz="3200" dirty="0" err="1"/>
              <a:t>Doerfert</a:t>
            </a:r>
            <a:r>
              <a:rPr lang="en-US" sz="3200" dirty="0"/>
              <a:t>, 2003; Kovar &amp; Ball, 2013), with relatively few studies being conducted on adult agricultural literacy.</a:t>
            </a:r>
          </a:p>
          <a:p>
            <a:pPr marL="457200" indent="-457200">
              <a:buFont typeface="Arial" panose="020B0604020202020204" pitchFamily="34" charset="0"/>
              <a:buChar char="•"/>
            </a:pPr>
            <a:r>
              <a:rPr lang="en-US" sz="3200" dirty="0"/>
              <a:t>Studies had spanned across the United States and covered varying age groups and have found distinct trends in agricultural literacy rates among specified ages, demographics, and geographic locations.</a:t>
            </a:r>
          </a:p>
          <a:p>
            <a:pPr marL="457200" indent="-457200">
              <a:buFont typeface="Arial" panose="020B0604020202020204" pitchFamily="34" charset="0"/>
              <a:buChar char="•"/>
            </a:pPr>
            <a:r>
              <a:rPr lang="en-US" sz="3200" dirty="0"/>
              <a:t>Purpose of this study was to identify historical agricultural literacy efforts, determine their value, and develop more effective methods of improving agricultural literacy moving forward.</a:t>
            </a:r>
          </a:p>
          <a:p>
            <a:pPr marL="457200" indent="-457200">
              <a:buFont typeface="Arial" panose="020B0604020202020204" pitchFamily="34" charset="0"/>
              <a:buChar char="•"/>
            </a:pPr>
            <a:r>
              <a:rPr lang="en-US" sz="3200" dirty="0"/>
              <a:t>Vygotsky’s theory of Social Constructivism  (1978) focuses on the idea that an individual’s social environment and culture determine how they develop and learn.</a:t>
            </a:r>
          </a:p>
          <a:p>
            <a:pPr marL="457200" indent="-457200">
              <a:buFont typeface="Arial" panose="020B0604020202020204" pitchFamily="34" charset="0"/>
              <a:buChar char="•"/>
            </a:pPr>
            <a:r>
              <a:rPr lang="en-US" sz="3200" dirty="0"/>
              <a:t>Individuals construct their understanding of the world collaboratively with their social circles and cultural groups (Amineh &amp; Asl, 2015).</a:t>
            </a:r>
          </a:p>
          <a:p>
            <a:pPr marL="457200" indent="-457200">
              <a:buFont typeface="Arial" panose="020B0604020202020204" pitchFamily="34" charset="0"/>
              <a:buChar char="•"/>
            </a:pPr>
            <a:r>
              <a:rPr lang="en-US" sz="3200" dirty="0"/>
              <a:t>Social interactions between agriculturalists and the public, as well as implementation of cultural components that increase agricultural literacy would align with Vygotsky’s theory.</a:t>
            </a:r>
          </a:p>
          <a:p>
            <a:endParaRPr lang="en-US" sz="3000" dirty="0"/>
          </a:p>
          <a:p>
            <a:endParaRPr lang="en-US" sz="3000" dirty="0"/>
          </a:p>
        </p:txBody>
      </p:sp>
      <p:sp>
        <p:nvSpPr>
          <p:cNvPr id="18" name="object 18"/>
          <p:cNvSpPr/>
          <p:nvPr/>
        </p:nvSpPr>
        <p:spPr>
          <a:xfrm>
            <a:off x="761997" y="5416818"/>
            <a:ext cx="42572034" cy="608936"/>
          </a:xfrm>
          <a:custGeom>
            <a:avLst/>
            <a:gdLst/>
            <a:ahLst/>
            <a:cxnLst/>
            <a:rect l="l" t="t" r="r" b="b"/>
            <a:pathLst>
              <a:path w="18638176">
                <a:moveTo>
                  <a:pt x="0" y="0"/>
                </a:moveTo>
                <a:lnTo>
                  <a:pt x="18638176" y="0"/>
                </a:lnTo>
              </a:path>
            </a:pathLst>
          </a:custGeom>
          <a:ln w="11634">
            <a:solidFill>
              <a:srgbClr val="717272"/>
            </a:solidFill>
          </a:ln>
        </p:spPr>
        <p:txBody>
          <a:bodyPr wrap="square" lIns="0" tIns="0" rIns="0" bIns="0" rtlCol="0">
            <a:spAutoFit/>
          </a:bodyPr>
          <a:lstStyle/>
          <a:p>
            <a:endParaRPr dirty="0"/>
          </a:p>
        </p:txBody>
      </p:sp>
      <p:sp>
        <p:nvSpPr>
          <p:cNvPr id="28" name="object 28"/>
          <p:cNvSpPr txBox="1"/>
          <p:nvPr/>
        </p:nvSpPr>
        <p:spPr>
          <a:xfrm>
            <a:off x="32613600" y="6025754"/>
            <a:ext cx="10720431" cy="12218730"/>
          </a:xfrm>
          <a:prstGeom prst="rect">
            <a:avLst/>
          </a:prstGeom>
        </p:spPr>
        <p:txBody>
          <a:bodyPr vert="horz" wrap="square" lIns="0" tIns="0" rIns="0" bIns="0" rtlCol="0">
            <a:spAutoFit/>
          </a:bodyPr>
          <a:lstStyle/>
          <a:p>
            <a:pPr marL="27720"/>
            <a:r>
              <a:rPr b="1" spc="-76" dirty="0">
                <a:solidFill>
                  <a:srgbClr val="231F20"/>
                </a:solidFill>
                <a:latin typeface="Arial"/>
                <a:cs typeface="Arial"/>
              </a:rPr>
              <a:t>C</a:t>
            </a:r>
            <a:r>
              <a:rPr b="1" spc="-22" dirty="0">
                <a:solidFill>
                  <a:srgbClr val="231F20"/>
                </a:solidFill>
                <a:latin typeface="Arial"/>
                <a:cs typeface="Arial"/>
              </a:rPr>
              <a:t>O</a:t>
            </a:r>
            <a:r>
              <a:rPr b="1" spc="-44" dirty="0">
                <a:solidFill>
                  <a:srgbClr val="231F20"/>
                </a:solidFill>
                <a:latin typeface="Arial"/>
                <a:cs typeface="Arial"/>
              </a:rPr>
              <a:t>N</a:t>
            </a:r>
            <a:r>
              <a:rPr b="1" spc="-76" dirty="0">
                <a:solidFill>
                  <a:srgbClr val="231F20"/>
                </a:solidFill>
                <a:latin typeface="Arial"/>
                <a:cs typeface="Arial"/>
              </a:rPr>
              <a:t>C</a:t>
            </a:r>
            <a:r>
              <a:rPr b="1" spc="-98" dirty="0">
                <a:solidFill>
                  <a:srgbClr val="231F20"/>
                </a:solidFill>
                <a:latin typeface="Arial"/>
                <a:cs typeface="Arial"/>
              </a:rPr>
              <a:t>L</a:t>
            </a:r>
            <a:r>
              <a:rPr b="1" spc="-66" dirty="0">
                <a:solidFill>
                  <a:srgbClr val="231F20"/>
                </a:solidFill>
                <a:latin typeface="Arial"/>
                <a:cs typeface="Arial"/>
              </a:rPr>
              <a:t>U</a:t>
            </a:r>
            <a:r>
              <a:rPr b="1" spc="-32" dirty="0">
                <a:solidFill>
                  <a:srgbClr val="231F20"/>
                </a:solidFill>
                <a:latin typeface="Arial"/>
                <a:cs typeface="Arial"/>
              </a:rPr>
              <a:t>S</a:t>
            </a:r>
            <a:r>
              <a:rPr b="1" spc="-10" dirty="0">
                <a:solidFill>
                  <a:srgbClr val="231F20"/>
                </a:solidFill>
                <a:latin typeface="Arial"/>
                <a:cs typeface="Arial"/>
              </a:rPr>
              <a:t>I</a:t>
            </a:r>
            <a:r>
              <a:rPr b="1" spc="-22" dirty="0">
                <a:solidFill>
                  <a:srgbClr val="231F20"/>
                </a:solidFill>
                <a:latin typeface="Arial"/>
                <a:cs typeface="Arial"/>
              </a:rPr>
              <a:t>O</a:t>
            </a:r>
            <a:r>
              <a:rPr b="1" spc="-44" dirty="0">
                <a:solidFill>
                  <a:srgbClr val="231F20"/>
                </a:solidFill>
                <a:latin typeface="Arial"/>
                <a:cs typeface="Arial"/>
              </a:rPr>
              <a:t>NS</a:t>
            </a:r>
            <a:endParaRPr lang="en-US" b="1" spc="-44" dirty="0">
              <a:solidFill>
                <a:srgbClr val="231F20"/>
              </a:solidFill>
              <a:latin typeface="Arial"/>
              <a:cs typeface="Arial"/>
            </a:endParaRPr>
          </a:p>
          <a:p>
            <a:pPr marL="457200" indent="-457200">
              <a:buFont typeface="Arial" panose="020B0604020202020204" pitchFamily="34" charset="0"/>
              <a:buChar char="•"/>
            </a:pPr>
            <a:r>
              <a:rPr lang="en-US" sz="3200" dirty="0"/>
              <a:t>The data was reflective of the evolving nature of the discussion.</a:t>
            </a:r>
          </a:p>
          <a:p>
            <a:pPr marL="457200" indent="-457200">
              <a:buFont typeface="Arial" panose="020B0604020202020204" pitchFamily="34" charset="0"/>
              <a:buChar char="•"/>
            </a:pPr>
            <a:r>
              <a:rPr lang="en-US" sz="3200" dirty="0"/>
              <a:t>The discussion began with the agriculturally experienced participants taking an educator role for the consumer participants and shifted to the consumers leading the discussion and the agricultural participants being active listeners to their perspectives.</a:t>
            </a:r>
          </a:p>
          <a:p>
            <a:pPr marL="457200" indent="-457200">
              <a:buFont typeface="Arial" panose="020B0604020202020204" pitchFamily="34" charset="0"/>
              <a:buChar char="•"/>
            </a:pPr>
            <a:r>
              <a:rPr lang="en-US" sz="3200" dirty="0"/>
              <a:t>The study implied and confirmed disparities in agricultural literacy are more likely due to communication issues between producers and consumers than the consumers being uneducated (Dietrich, 2016; Rumble &amp; Irani, 2016).</a:t>
            </a:r>
          </a:p>
          <a:p>
            <a:pPr marL="457200" indent="-457200">
              <a:buFont typeface="Arial" panose="020B0604020202020204" pitchFamily="34" charset="0"/>
              <a:buChar char="•"/>
            </a:pPr>
            <a:r>
              <a:rPr lang="en-US" sz="3200" dirty="0"/>
              <a:t>Agricultural literacy research would benefit from more studies in adult agricultural literacy, as is evident by the few articles available on this subject compared to other age demographics (</a:t>
            </a:r>
            <a:r>
              <a:rPr lang="en-US" sz="3200" dirty="0" err="1"/>
              <a:t>Doerfert</a:t>
            </a:r>
            <a:r>
              <a:rPr lang="en-US" sz="3200" dirty="0"/>
              <a:t>, 2003; Kovar &amp; Ball, 2013; Lewis, 2018).</a:t>
            </a:r>
            <a:endParaRPr lang="en-US" sz="3200" b="1" dirty="0"/>
          </a:p>
          <a:p>
            <a:pPr marL="457200" indent="-457200">
              <a:buFont typeface="Arial" panose="020B0604020202020204" pitchFamily="34" charset="0"/>
              <a:buChar char="•"/>
            </a:pPr>
            <a:r>
              <a:rPr lang="en-US" sz="3200" dirty="0"/>
              <a:t>A similar study is recommended with adjustments being made to the size and demographics of the focus groups.</a:t>
            </a:r>
          </a:p>
          <a:p>
            <a:pPr marL="457200" indent="-457200">
              <a:buFont typeface="Arial" panose="020B0604020202020204" pitchFamily="34" charset="0"/>
              <a:buChar char="•"/>
            </a:pPr>
            <a:r>
              <a:rPr lang="en-US" sz="3200" dirty="0"/>
              <a:t>Participants discussed multiple ideas to improve agricultural literacy, such as increased transparency and hands-on experiences for consumers.</a:t>
            </a:r>
          </a:p>
          <a:p>
            <a:pPr marL="457200" indent="-457200">
              <a:buFont typeface="Arial" panose="020B0604020202020204" pitchFamily="34" charset="0"/>
              <a:buChar char="•"/>
            </a:pPr>
            <a:r>
              <a:rPr lang="en-US" sz="3200" dirty="0"/>
              <a:t>Continuing research in this area could serve as a useful guide in continuing the discussion to improve the connection between producers and consumers.</a:t>
            </a:r>
          </a:p>
          <a:p>
            <a:pPr marL="27720"/>
            <a:endParaRPr lang="en-US" sz="1800" b="1" spc="-44" dirty="0">
              <a:solidFill>
                <a:srgbClr val="231F20"/>
              </a:solidFill>
              <a:latin typeface="Arial"/>
              <a:cs typeface="Arial"/>
            </a:endParaRPr>
          </a:p>
        </p:txBody>
      </p:sp>
      <p:sp>
        <p:nvSpPr>
          <p:cNvPr id="39" name="TextBox 38"/>
          <p:cNvSpPr txBox="1"/>
          <p:nvPr/>
        </p:nvSpPr>
        <p:spPr>
          <a:xfrm>
            <a:off x="654031" y="19351632"/>
            <a:ext cx="11541058" cy="10755183"/>
          </a:xfrm>
          <a:prstGeom prst="rect">
            <a:avLst/>
          </a:prstGeom>
          <a:noFill/>
        </p:spPr>
        <p:txBody>
          <a:bodyPr wrap="square" lIns="199576" tIns="99788" rIns="199576" bIns="99788" rtlCol="0">
            <a:spAutoFit/>
          </a:bodyPr>
          <a:lstStyle/>
          <a:p>
            <a:pPr marL="19958">
              <a:lnSpc>
                <a:spcPct val="110000"/>
              </a:lnSpc>
            </a:pPr>
            <a:endParaRPr lang="en-US" sz="1800" dirty="0">
              <a:latin typeface="Arial"/>
              <a:cs typeface="Arial"/>
            </a:endParaRPr>
          </a:p>
          <a:p>
            <a:pPr marL="27720"/>
            <a:r>
              <a:rPr lang="en-US" b="1" spc="-10" dirty="0">
                <a:solidFill>
                  <a:srgbClr val="231F20"/>
                </a:solidFill>
                <a:latin typeface="Arial"/>
                <a:cs typeface="Arial"/>
              </a:rPr>
              <a:t>M</a:t>
            </a:r>
            <a:r>
              <a:rPr lang="en-US" b="1" spc="-32" dirty="0">
                <a:solidFill>
                  <a:srgbClr val="231F20"/>
                </a:solidFill>
                <a:latin typeface="Arial"/>
                <a:cs typeface="Arial"/>
              </a:rPr>
              <a:t>E</a:t>
            </a:r>
            <a:r>
              <a:rPr lang="en-US" b="1" spc="-54" dirty="0">
                <a:solidFill>
                  <a:srgbClr val="231F20"/>
                </a:solidFill>
                <a:latin typeface="Arial"/>
                <a:cs typeface="Arial"/>
              </a:rPr>
              <a:t>T</a:t>
            </a:r>
            <a:r>
              <a:rPr lang="en-US" b="1" spc="-32" dirty="0">
                <a:solidFill>
                  <a:srgbClr val="231F20"/>
                </a:solidFill>
                <a:latin typeface="Arial"/>
                <a:cs typeface="Arial"/>
              </a:rPr>
              <a:t>H</a:t>
            </a:r>
            <a:r>
              <a:rPr lang="en-US" b="1" spc="-22" dirty="0">
                <a:solidFill>
                  <a:srgbClr val="231F20"/>
                </a:solidFill>
                <a:latin typeface="Arial"/>
                <a:cs typeface="Arial"/>
              </a:rPr>
              <a:t>O</a:t>
            </a:r>
            <a:r>
              <a:rPr lang="en-US" b="1" spc="-54" dirty="0">
                <a:solidFill>
                  <a:srgbClr val="231F20"/>
                </a:solidFill>
                <a:latin typeface="Arial"/>
                <a:cs typeface="Arial"/>
              </a:rPr>
              <a:t>DS</a:t>
            </a:r>
          </a:p>
          <a:p>
            <a:pPr marL="27720"/>
            <a:endParaRPr lang="en-US" sz="1800" b="1" spc="-54" dirty="0">
              <a:solidFill>
                <a:srgbClr val="231F20"/>
              </a:solidFill>
              <a:latin typeface="Arial"/>
              <a:cs typeface="Arial"/>
            </a:endParaRPr>
          </a:p>
          <a:p>
            <a:pPr marL="457200" indent="-457200">
              <a:buFont typeface="Arial" panose="020B0604020202020204" pitchFamily="34" charset="0"/>
              <a:buChar char="•"/>
            </a:pPr>
            <a:r>
              <a:rPr lang="en-US" sz="3200" dirty="0"/>
              <a:t>Qualitative case study (Merriam, 1998) observed and analyzed the verbal elaborations of participants of a roundtable discussion.</a:t>
            </a:r>
          </a:p>
          <a:p>
            <a:pPr marL="457200" indent="-457200">
              <a:buFont typeface="Arial" panose="020B0604020202020204" pitchFamily="34" charset="0"/>
              <a:buChar char="•"/>
            </a:pPr>
            <a:r>
              <a:rPr lang="en-US" sz="3200" dirty="0"/>
              <a:t>Participants, each chosen for their relative experience and knowledge in various agricultural subjects.</a:t>
            </a:r>
          </a:p>
          <a:p>
            <a:pPr marL="457200" indent="-457200">
              <a:buFont typeface="Arial" panose="020B0604020202020204" pitchFamily="34" charset="0"/>
              <a:buChar char="•"/>
            </a:pPr>
            <a:r>
              <a:rPr lang="en-US" sz="3200" dirty="0"/>
              <a:t>Each participant of the study was a resident of an agriculturally rich location.</a:t>
            </a:r>
          </a:p>
          <a:p>
            <a:pPr marL="457200" indent="-457200">
              <a:buFont typeface="Arial" panose="020B0604020202020204" pitchFamily="34" charset="0"/>
              <a:buChar char="•"/>
            </a:pPr>
            <a:r>
              <a:rPr lang="en-US" sz="3200" dirty="0"/>
              <a:t>Half with agricultural experience and half with little or no background or experience.</a:t>
            </a:r>
          </a:p>
          <a:p>
            <a:pPr marL="457200" indent="-457200">
              <a:buFont typeface="Arial" panose="020B0604020202020204" pitchFamily="34" charset="0"/>
              <a:buChar char="•"/>
            </a:pPr>
            <a:r>
              <a:rPr lang="en-US" sz="3200" dirty="0"/>
              <a:t>Roundtable format asking nine questions regarding agricultural literacy and participant’s personal perceptions of agricultural communications.</a:t>
            </a:r>
          </a:p>
          <a:p>
            <a:pPr marL="457200" indent="-457200">
              <a:buFont typeface="Arial" panose="020B0604020202020204" pitchFamily="34" charset="0"/>
              <a:buChar char="•"/>
            </a:pPr>
            <a:r>
              <a:rPr lang="en-US" sz="3200" dirty="0"/>
              <a:t>Participants were encouraged to engage in discussions with others at the table and elaborate on the questions being presented. </a:t>
            </a:r>
          </a:p>
          <a:p>
            <a:pPr marL="457200" indent="-457200">
              <a:buFont typeface="Arial" panose="020B0604020202020204" pitchFamily="34" charset="0"/>
              <a:buChar char="•"/>
            </a:pPr>
            <a:r>
              <a:rPr lang="en-US" sz="3200" dirty="0"/>
              <a:t>Data were analyzed using Glaser’s Constant Comparative Method of Analysis (Glaser, 1965).</a:t>
            </a:r>
          </a:p>
          <a:p>
            <a:pPr marL="457200" indent="-457200">
              <a:buFont typeface="Arial" panose="020B0604020202020204" pitchFamily="34" charset="0"/>
              <a:buChar char="•"/>
            </a:pPr>
            <a:r>
              <a:rPr lang="en-US" sz="3200" dirty="0"/>
              <a:t>Quality confirmed using Tracy’s Criteria for Excellent Qualitative Research (Tracy, 2010).</a:t>
            </a:r>
          </a:p>
        </p:txBody>
      </p:sp>
      <p:sp>
        <p:nvSpPr>
          <p:cNvPr id="41" name="object 2"/>
          <p:cNvSpPr txBox="1">
            <a:spLocks/>
          </p:cNvSpPr>
          <p:nvPr/>
        </p:nvSpPr>
        <p:spPr>
          <a:xfrm>
            <a:off x="802819" y="29947146"/>
            <a:ext cx="19542581" cy="3026470"/>
          </a:xfrm>
          <a:prstGeom prst="rect">
            <a:avLst/>
          </a:prstGeom>
        </p:spPr>
        <p:txBody>
          <a:bodyPr vert="horz" wrap="square" lIns="0" tIns="0" rIns="0" bIns="0" rtlCol="0">
            <a:spAutoFit/>
          </a:bodyPr>
          <a:lstStyle>
            <a:lvl1pPr>
              <a:defRPr sz="6700" b="1">
                <a:solidFill>
                  <a:srgbClr val="414042"/>
                </a:solidFill>
                <a:latin typeface="Arial"/>
                <a:ea typeface="+mj-ea"/>
                <a:cs typeface="Arial"/>
              </a:defRPr>
            </a:lvl1pPr>
          </a:lstStyle>
          <a:p>
            <a:pPr marL="27720" defTabSz="1828800">
              <a:lnSpc>
                <a:spcPts val="5872"/>
              </a:lnSpc>
            </a:pPr>
            <a:r>
              <a:rPr lang="en-US" sz="5000" b="0" i="1" kern="0" dirty="0">
                <a:ln w="18415" cmpd="sng">
                  <a:solidFill>
                    <a:srgbClr val="FFFFFF"/>
                  </a:solidFill>
                  <a:prstDash val="solid"/>
                </a:ln>
                <a:solidFill>
                  <a:srgbClr val="FFFFFF"/>
                </a:solidFill>
                <a:effectLst>
                  <a:outerShdw blurRad="38100" dist="38100" dir="2700000" algn="tl">
                    <a:srgbClr val="000000">
                      <a:alpha val="43137"/>
                    </a:srgbClr>
                  </a:outerShdw>
                </a:effectLst>
              </a:rPr>
              <a:t>Mr. Brendan Black, Agricultural Education Instructor, Clovis East High School</a:t>
            </a:r>
          </a:p>
          <a:p>
            <a:pPr marL="27720" defTabSz="1828800">
              <a:lnSpc>
                <a:spcPts val="5872"/>
              </a:lnSpc>
            </a:pPr>
            <a:r>
              <a:rPr lang="en-US" sz="5000" b="0" i="1" kern="0" dirty="0">
                <a:ln w="18415" cmpd="sng">
                  <a:solidFill>
                    <a:srgbClr val="FFFFFF"/>
                  </a:solidFill>
                  <a:prstDash val="solid"/>
                </a:ln>
                <a:solidFill>
                  <a:srgbClr val="FFFFFF"/>
                </a:solidFill>
                <a:effectLst>
                  <a:outerShdw blurRad="38100" dist="38100" dir="2700000" algn="tl">
                    <a:srgbClr val="000000">
                      <a:alpha val="43137"/>
                    </a:srgbClr>
                  </a:outerShdw>
                </a:effectLst>
              </a:rPr>
              <a:t>Dr. Avery Culbertson, Assistant Professor, Texas A&amp;M University</a:t>
            </a:r>
          </a:p>
          <a:p>
            <a:pPr marL="27720" defTabSz="1828800">
              <a:lnSpc>
                <a:spcPts val="5872"/>
              </a:lnSpc>
            </a:pPr>
            <a:endParaRPr lang="en-US" sz="5000" b="0" i="1" kern="0" dirty="0">
              <a:ln w="18415" cmpd="sng">
                <a:solidFill>
                  <a:srgbClr val="FFFFFF"/>
                </a:solidFill>
                <a:prstDash val="solid"/>
              </a:ln>
              <a:solidFill>
                <a:srgbClr val="FFFFFF"/>
              </a:solidFill>
              <a:effectLst>
                <a:outerShdw blurRad="38100" dist="38100" dir="2700000" algn="tl">
                  <a:srgbClr val="000000">
                    <a:alpha val="43137"/>
                  </a:srgbClr>
                </a:outerShdw>
              </a:effectLst>
            </a:endParaRPr>
          </a:p>
        </p:txBody>
      </p:sp>
      <p:sp>
        <p:nvSpPr>
          <p:cNvPr id="86" name="object 19"/>
          <p:cNvSpPr/>
          <p:nvPr/>
        </p:nvSpPr>
        <p:spPr>
          <a:xfrm flipH="1">
            <a:off x="11943667" y="19839268"/>
            <a:ext cx="45719" cy="9197158"/>
          </a:xfrm>
          <a:custGeom>
            <a:avLst/>
            <a:gdLst/>
            <a:ahLst/>
            <a:cxnLst/>
            <a:rect l="l" t="t" r="r" b="b"/>
            <a:pathLst>
              <a:path h="9561227">
                <a:moveTo>
                  <a:pt x="0" y="0"/>
                </a:moveTo>
                <a:lnTo>
                  <a:pt x="0" y="9561227"/>
                </a:lnTo>
              </a:path>
            </a:pathLst>
          </a:custGeom>
          <a:ln w="19050" cmpd="sng">
            <a:solidFill>
              <a:schemeClr val="tx1">
                <a:lumMod val="50000"/>
                <a:lumOff val="50000"/>
              </a:schemeClr>
            </a:solidFill>
            <a:prstDash val="dot"/>
          </a:ln>
        </p:spPr>
        <p:txBody>
          <a:bodyPr wrap="square" lIns="0" tIns="0" rIns="0" bIns="0" rtlCol="0">
            <a:spAutoFit/>
          </a:bodyPr>
          <a:lstStyle/>
          <a:p>
            <a:endParaRPr dirty="0"/>
          </a:p>
        </p:txBody>
      </p:sp>
      <p:sp>
        <p:nvSpPr>
          <p:cNvPr id="89" name="object 19"/>
          <p:cNvSpPr/>
          <p:nvPr/>
        </p:nvSpPr>
        <p:spPr>
          <a:xfrm flipH="1">
            <a:off x="30941174" y="22000963"/>
            <a:ext cx="184832" cy="4507731"/>
          </a:xfrm>
          <a:custGeom>
            <a:avLst/>
            <a:gdLst/>
            <a:ahLst/>
            <a:cxnLst/>
            <a:rect l="l" t="t" r="r" b="b"/>
            <a:pathLst>
              <a:path h="9561227">
                <a:moveTo>
                  <a:pt x="0" y="0"/>
                </a:moveTo>
                <a:lnTo>
                  <a:pt x="0" y="9561227"/>
                </a:lnTo>
              </a:path>
            </a:pathLst>
          </a:custGeom>
          <a:ln w="19050" cmpd="sng">
            <a:solidFill>
              <a:schemeClr val="tx1">
                <a:lumMod val="50000"/>
                <a:lumOff val="50000"/>
              </a:schemeClr>
            </a:solidFill>
            <a:prstDash val="dot"/>
          </a:ln>
        </p:spPr>
        <p:txBody>
          <a:bodyPr wrap="square" lIns="0" tIns="0" rIns="0" bIns="0" rtlCol="0">
            <a:spAutoFit/>
          </a:bodyPr>
          <a:lstStyle/>
          <a:p>
            <a:endParaRPr dirty="0"/>
          </a:p>
        </p:txBody>
      </p:sp>
      <p:sp>
        <p:nvSpPr>
          <p:cNvPr id="25" name="object 25"/>
          <p:cNvSpPr txBox="1"/>
          <p:nvPr/>
        </p:nvSpPr>
        <p:spPr>
          <a:xfrm>
            <a:off x="15118079" y="16397940"/>
            <a:ext cx="13880909" cy="13157448"/>
          </a:xfrm>
          <a:prstGeom prst="rect">
            <a:avLst/>
          </a:prstGeom>
        </p:spPr>
        <p:txBody>
          <a:bodyPr vert="horz" wrap="square" lIns="0" tIns="0" rIns="0" bIns="0" rtlCol="0">
            <a:spAutoFit/>
          </a:bodyPr>
          <a:lstStyle/>
          <a:p>
            <a:r>
              <a:rPr lang="en-US" sz="4500" b="1" dirty="0">
                <a:latin typeface="Arial" panose="020B0604020202020204" pitchFamily="34" charset="0"/>
                <a:cs typeface="Arial" panose="020B0604020202020204" pitchFamily="34" charset="0"/>
              </a:rPr>
              <a:t>RESULTS</a:t>
            </a:r>
          </a:p>
          <a:p>
            <a:r>
              <a:rPr lang="en-US" sz="3200" dirty="0"/>
              <a:t>132 initial codes categorized into seven themes.</a:t>
            </a:r>
          </a:p>
          <a:p>
            <a:endParaRPr lang="en-US" sz="1800" dirty="0"/>
          </a:p>
          <a:p>
            <a:r>
              <a:rPr lang="en-US" sz="3200" i="1" dirty="0"/>
              <a:t>Motivation- </a:t>
            </a:r>
            <a:r>
              <a:rPr lang="en-US" sz="3200" dirty="0"/>
              <a:t>personal interest in agriculture, agriculture networks, the connection between agriculture and careers, the need to understand agriculture, and serving communities.</a:t>
            </a:r>
          </a:p>
          <a:p>
            <a:endParaRPr lang="en-US" sz="1800" dirty="0"/>
          </a:p>
          <a:p>
            <a:r>
              <a:rPr lang="en-US" sz="3200" i="1" dirty="0"/>
              <a:t>The State of</a:t>
            </a:r>
            <a:r>
              <a:rPr lang="en-US" sz="3200" dirty="0"/>
              <a:t> </a:t>
            </a:r>
            <a:r>
              <a:rPr lang="en-US" sz="3200" i="1" dirty="0"/>
              <a:t>Agricultural Literacy- </a:t>
            </a:r>
            <a:r>
              <a:rPr lang="en-US" sz="3200" dirty="0"/>
              <a:t>complexities of agriculture, agricultural literacy of the public, benefits of agriculture and agricultural literacy, and engagements available for individuals interested in agriculture.</a:t>
            </a:r>
          </a:p>
          <a:p>
            <a:endParaRPr lang="en-US" sz="1800" i="1" dirty="0"/>
          </a:p>
          <a:p>
            <a:r>
              <a:rPr lang="en-US" sz="3200" i="1" dirty="0"/>
              <a:t>Importance of</a:t>
            </a:r>
            <a:r>
              <a:rPr lang="en-US" sz="3200" dirty="0"/>
              <a:t> </a:t>
            </a:r>
            <a:r>
              <a:rPr lang="en-US" sz="3200" i="1" dirty="0"/>
              <a:t>Consumers- </a:t>
            </a:r>
            <a:r>
              <a:rPr lang="en-US" sz="3200" dirty="0"/>
              <a:t>impact that consumers have on agricultural markets, agricultural production, importance of consumer votes on agricultural legislation, seasonal components of agriculture.</a:t>
            </a:r>
          </a:p>
          <a:p>
            <a:endParaRPr lang="en-US" sz="1800" dirty="0"/>
          </a:p>
          <a:p>
            <a:r>
              <a:rPr lang="en-US" sz="3200" i="1" dirty="0"/>
              <a:t>Influences on Consumers- </a:t>
            </a:r>
            <a:r>
              <a:rPr lang="en-US" sz="3200" dirty="0"/>
              <a:t>quality of available agricultural research, personal connections with agriculturalists, the impact of social media on agricultural literacy.</a:t>
            </a:r>
          </a:p>
          <a:p>
            <a:endParaRPr lang="en-US" sz="1800" i="1" dirty="0"/>
          </a:p>
          <a:p>
            <a:r>
              <a:rPr lang="en-US" sz="3200" i="1" dirty="0"/>
              <a:t>Issues with</a:t>
            </a:r>
            <a:r>
              <a:rPr lang="en-US" sz="3200" dirty="0"/>
              <a:t> </a:t>
            </a:r>
            <a:r>
              <a:rPr lang="en-US" sz="3200" i="1" dirty="0"/>
              <a:t>Communication- </a:t>
            </a:r>
            <a:r>
              <a:rPr lang="en-US" sz="3200" dirty="0"/>
              <a:t>difficulties of agricultural literacy in adults, hesitancy to communicate and get involved, social media’s potential harm to communication between producers and consumers.</a:t>
            </a:r>
          </a:p>
          <a:p>
            <a:endParaRPr lang="en-US" sz="1800" dirty="0"/>
          </a:p>
          <a:p>
            <a:r>
              <a:rPr lang="en-US" sz="3200" i="1" dirty="0"/>
              <a:t>Improving Communication- </a:t>
            </a:r>
            <a:r>
              <a:rPr lang="en-US" sz="3200" dirty="0"/>
              <a:t>solutions to disparities in agricultural literacy including use of entertainment media, transparency, simplifying terminology, hands on exposure and tours, willingness to communicate</a:t>
            </a:r>
          </a:p>
          <a:p>
            <a:endParaRPr lang="en-US" sz="1800" dirty="0"/>
          </a:p>
          <a:p>
            <a:r>
              <a:rPr lang="en-US" sz="3200" i="1" dirty="0"/>
              <a:t>Agricultural Issues- </a:t>
            </a:r>
            <a:r>
              <a:rPr lang="en-US" sz="3200" dirty="0"/>
              <a:t>water, energy, the environment, the economy, regulations, and education.</a:t>
            </a:r>
          </a:p>
          <a:p>
            <a:endParaRPr lang="en-US" sz="3000" dirty="0">
              <a:solidFill>
                <a:schemeClr val="bg1"/>
              </a:solidFill>
            </a:endParaRPr>
          </a:p>
        </p:txBody>
      </p:sp>
      <p:sp>
        <p:nvSpPr>
          <p:cNvPr id="27" name="object 19"/>
          <p:cNvSpPr/>
          <p:nvPr/>
        </p:nvSpPr>
        <p:spPr>
          <a:xfrm flipH="1">
            <a:off x="23039168" y="19790290"/>
            <a:ext cx="45719" cy="9197158"/>
          </a:xfrm>
          <a:custGeom>
            <a:avLst/>
            <a:gdLst/>
            <a:ahLst/>
            <a:cxnLst/>
            <a:rect l="l" t="t" r="r" b="b"/>
            <a:pathLst>
              <a:path h="9561227">
                <a:moveTo>
                  <a:pt x="0" y="0"/>
                </a:moveTo>
                <a:lnTo>
                  <a:pt x="0" y="9561227"/>
                </a:lnTo>
              </a:path>
            </a:pathLst>
          </a:custGeom>
          <a:ln w="19050" cmpd="sng">
            <a:solidFill>
              <a:schemeClr val="tx1">
                <a:lumMod val="50000"/>
                <a:lumOff val="50000"/>
              </a:schemeClr>
            </a:solidFill>
            <a:prstDash val="dot"/>
          </a:ln>
        </p:spPr>
        <p:txBody>
          <a:bodyPr wrap="square" lIns="0" tIns="0" rIns="0" bIns="0" rtlCol="0">
            <a:spAutoFit/>
          </a:bodyPr>
          <a:lstStyle/>
          <a:p>
            <a:endParaRPr dirty="0"/>
          </a:p>
        </p:txBody>
      </p:sp>
      <p:pic>
        <p:nvPicPr>
          <p:cNvPr id="5" name="Picture 55">
            <a:extLst>
              <a:ext uri="{FF2B5EF4-FFF2-40B4-BE49-F238E27FC236}">
                <a16:creationId xmlns:a16="http://schemas.microsoft.com/office/drawing/2014/main" id="{B72902CA-F712-CD94-56A2-2ED80C2748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39453" y="26029526"/>
            <a:ext cx="6198108" cy="1788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31" descr="A logo of a university&#10;&#10;AI-generated content may be incorrect.">
            <a:extLst>
              <a:ext uri="{FF2B5EF4-FFF2-40B4-BE49-F238E27FC236}">
                <a16:creationId xmlns:a16="http://schemas.microsoft.com/office/drawing/2014/main" id="{D70F481C-9C45-22D9-5DC9-6A5F922E4E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86581" y="24317078"/>
            <a:ext cx="5002441" cy="5002441"/>
          </a:xfrm>
          <a:prstGeom prst="rect">
            <a:avLst/>
          </a:prstGeom>
        </p:spPr>
      </p:pic>
      <p:sp>
        <p:nvSpPr>
          <p:cNvPr id="33" name="TextBox 32">
            <a:extLst>
              <a:ext uri="{FF2B5EF4-FFF2-40B4-BE49-F238E27FC236}">
                <a16:creationId xmlns:a16="http://schemas.microsoft.com/office/drawing/2014/main" id="{FC938122-7655-8E51-E558-21735482EEF3}"/>
              </a:ext>
            </a:extLst>
          </p:cNvPr>
          <p:cNvSpPr txBox="1"/>
          <p:nvPr/>
        </p:nvSpPr>
        <p:spPr>
          <a:xfrm>
            <a:off x="23545801" y="29923215"/>
            <a:ext cx="19788230" cy="2362185"/>
          </a:xfrm>
          <a:prstGeom prst="rect">
            <a:avLst/>
          </a:prstGeom>
          <a:noFill/>
        </p:spPr>
        <p:txBody>
          <a:bodyPr wrap="square" rtlCol="0">
            <a:spAutoFit/>
          </a:bodyPr>
          <a:lstStyle/>
          <a:p>
            <a:pPr marL="27720" defTabSz="1828800">
              <a:lnSpc>
                <a:spcPts val="5872"/>
              </a:lnSpc>
            </a:pPr>
            <a:r>
              <a:rPr lang="en-US" sz="5000" i="1"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Dr. Sharon Freeman, Associate Professor, California State University, Fresno</a:t>
            </a:r>
          </a:p>
          <a:p>
            <a:pPr marL="27720" defTabSz="1828800">
              <a:lnSpc>
                <a:spcPts val="5872"/>
              </a:lnSpc>
            </a:pPr>
            <a:r>
              <a:rPr lang="en-US" sz="5000" i="1"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Dr. Steve Rocca, Associate Dean, California State University Fresno</a:t>
            </a:r>
          </a:p>
        </p:txBody>
      </p:sp>
      <p:sp>
        <p:nvSpPr>
          <p:cNvPr id="34" name="TextBox 33">
            <a:extLst>
              <a:ext uri="{FF2B5EF4-FFF2-40B4-BE49-F238E27FC236}">
                <a16:creationId xmlns:a16="http://schemas.microsoft.com/office/drawing/2014/main" id="{2F45D07A-99F6-A4EF-30C7-F37E076F5A96}"/>
              </a:ext>
            </a:extLst>
          </p:cNvPr>
          <p:cNvSpPr txBox="1"/>
          <p:nvPr/>
        </p:nvSpPr>
        <p:spPr>
          <a:xfrm>
            <a:off x="32613599" y="19476492"/>
            <a:ext cx="10995826" cy="1323439"/>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REFERENCES</a:t>
            </a:r>
          </a:p>
          <a:p>
            <a:endParaRPr lang="en-US" dirty="0"/>
          </a:p>
        </p:txBody>
      </p:sp>
      <p:pic>
        <p:nvPicPr>
          <p:cNvPr id="37" name="Picture 36" descr="A qr code on a white background&#10;&#10;AI-generated content may be incorrect.">
            <a:extLst>
              <a:ext uri="{FF2B5EF4-FFF2-40B4-BE49-F238E27FC236}">
                <a16:creationId xmlns:a16="http://schemas.microsoft.com/office/drawing/2014/main" id="{606D8E51-944B-177A-B202-95D9DBB120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87863" y="20138211"/>
            <a:ext cx="4265735" cy="5426014"/>
          </a:xfrm>
          <a:prstGeom prst="rect">
            <a:avLst/>
          </a:prstGeom>
        </p:spPr>
      </p:pic>
      <p:sp>
        <p:nvSpPr>
          <p:cNvPr id="9" name="Oval Callout 8">
            <a:extLst>
              <a:ext uri="{FF2B5EF4-FFF2-40B4-BE49-F238E27FC236}">
                <a16:creationId xmlns:a16="http://schemas.microsoft.com/office/drawing/2014/main" id="{CC8C7003-FC32-0899-B394-DEE909BD8A76}"/>
              </a:ext>
            </a:extLst>
          </p:cNvPr>
          <p:cNvSpPr/>
          <p:nvPr/>
        </p:nvSpPr>
        <p:spPr>
          <a:xfrm>
            <a:off x="13659537" y="7029644"/>
            <a:ext cx="12115800" cy="7695164"/>
          </a:xfrm>
          <a:prstGeom prst="wedgeEllipseCallout">
            <a:avLst/>
          </a:prstGeom>
          <a:solidFill>
            <a:schemeClr val="lt1">
              <a:alpha val="49669"/>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Oval Callout 9">
            <a:extLst>
              <a:ext uri="{FF2B5EF4-FFF2-40B4-BE49-F238E27FC236}">
                <a16:creationId xmlns:a16="http://schemas.microsoft.com/office/drawing/2014/main" id="{B4FEB70E-78A4-576E-9D9E-58506BBB903E}"/>
              </a:ext>
            </a:extLst>
          </p:cNvPr>
          <p:cNvSpPr/>
          <p:nvPr/>
        </p:nvSpPr>
        <p:spPr>
          <a:xfrm flipH="1">
            <a:off x="18364200" y="7029644"/>
            <a:ext cx="12115799" cy="7707330"/>
          </a:xfrm>
          <a:prstGeom prst="wedgeEllipseCallout">
            <a:avLst/>
          </a:prstGeom>
          <a:solidFill>
            <a:schemeClr val="lt1">
              <a:alpha val="49669"/>
            </a:schemeClr>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1" name="TextBox 10">
            <a:extLst>
              <a:ext uri="{FF2B5EF4-FFF2-40B4-BE49-F238E27FC236}">
                <a16:creationId xmlns:a16="http://schemas.microsoft.com/office/drawing/2014/main" id="{287C8739-60D5-80CA-EA74-40A6C36C7EAF}"/>
              </a:ext>
            </a:extLst>
          </p:cNvPr>
          <p:cNvSpPr txBox="1"/>
          <p:nvPr/>
        </p:nvSpPr>
        <p:spPr>
          <a:xfrm>
            <a:off x="18745200" y="7593956"/>
            <a:ext cx="6400800" cy="6063198"/>
          </a:xfrm>
          <a:prstGeom prst="rect">
            <a:avLst/>
          </a:prstGeom>
          <a:noFill/>
        </p:spPr>
        <p:txBody>
          <a:bodyPr wrap="square" rtlCol="0">
            <a:spAutoFit/>
          </a:bodyPr>
          <a:lstStyle/>
          <a:p>
            <a:pPr algn="ctr"/>
            <a:r>
              <a:rPr lang="en-US" dirty="0"/>
              <a:t>Motivation</a:t>
            </a:r>
          </a:p>
          <a:p>
            <a:pPr algn="ctr"/>
            <a:endParaRPr lang="en-US" sz="1800" dirty="0"/>
          </a:p>
          <a:p>
            <a:pPr algn="ctr"/>
            <a:r>
              <a:rPr lang="en-US" dirty="0"/>
              <a:t>The State of Ag Literacy</a:t>
            </a:r>
          </a:p>
          <a:p>
            <a:pPr algn="ctr"/>
            <a:endParaRPr lang="en-US" sz="1800" dirty="0"/>
          </a:p>
          <a:p>
            <a:pPr algn="ctr"/>
            <a:r>
              <a:rPr lang="en-US" dirty="0"/>
              <a:t>Importance of Consumers</a:t>
            </a:r>
          </a:p>
          <a:p>
            <a:pPr algn="ctr"/>
            <a:endParaRPr lang="en-US" sz="1800" dirty="0"/>
          </a:p>
          <a:p>
            <a:pPr algn="ctr"/>
            <a:r>
              <a:rPr lang="en-US" dirty="0"/>
              <a:t>Influences on Consumers</a:t>
            </a:r>
          </a:p>
          <a:p>
            <a:pPr algn="ctr"/>
            <a:endParaRPr lang="en-US" sz="1800" dirty="0"/>
          </a:p>
          <a:p>
            <a:pPr algn="ctr"/>
            <a:r>
              <a:rPr lang="en-US" dirty="0"/>
              <a:t>Issues with Communication</a:t>
            </a:r>
          </a:p>
          <a:p>
            <a:pPr algn="ctr"/>
            <a:endParaRPr lang="en-US" sz="1800" dirty="0"/>
          </a:p>
          <a:p>
            <a:pPr algn="ctr"/>
            <a:r>
              <a:rPr lang="en-US" dirty="0"/>
              <a:t>Improving Communication</a:t>
            </a:r>
          </a:p>
          <a:p>
            <a:pPr algn="ctr"/>
            <a:endParaRPr lang="en-US" sz="1800" dirty="0"/>
          </a:p>
          <a:p>
            <a:pPr algn="ctr"/>
            <a:r>
              <a:rPr lang="en-US" dirty="0"/>
              <a:t>Agricultural Issues</a:t>
            </a:r>
          </a:p>
        </p:txBody>
      </p:sp>
      <p:sp>
        <p:nvSpPr>
          <p:cNvPr id="12" name="TextBox 11">
            <a:extLst>
              <a:ext uri="{FF2B5EF4-FFF2-40B4-BE49-F238E27FC236}">
                <a16:creationId xmlns:a16="http://schemas.microsoft.com/office/drawing/2014/main" id="{8BD86B40-DC00-A893-C122-4654E9540AEE}"/>
              </a:ext>
            </a:extLst>
          </p:cNvPr>
          <p:cNvSpPr txBox="1"/>
          <p:nvPr/>
        </p:nvSpPr>
        <p:spPr>
          <a:xfrm>
            <a:off x="15521019" y="5930000"/>
            <a:ext cx="14240378" cy="707886"/>
          </a:xfrm>
          <a:prstGeom prst="rect">
            <a:avLst/>
          </a:prstGeom>
          <a:noFill/>
        </p:spPr>
        <p:txBody>
          <a:bodyPr wrap="square" rtlCol="0">
            <a:spAutoFit/>
          </a:bodyPr>
          <a:lstStyle/>
          <a:p>
            <a:pPr algn="ctr"/>
            <a:r>
              <a:rPr lang="en-US" b="1" dirty="0">
                <a:latin typeface="Arial" panose="020B0604020202020204" pitchFamily="34" charset="0"/>
                <a:cs typeface="Arial" panose="020B0604020202020204" pitchFamily="34" charset="0"/>
              </a:rPr>
              <a:t>The Agricultural Literacy Conversation</a:t>
            </a:r>
          </a:p>
        </p:txBody>
      </p:sp>
      <p:sp>
        <p:nvSpPr>
          <p:cNvPr id="15" name="Rectangle 14">
            <a:extLst>
              <a:ext uri="{FF2B5EF4-FFF2-40B4-BE49-F238E27FC236}">
                <a16:creationId xmlns:a16="http://schemas.microsoft.com/office/drawing/2014/main" id="{3C25CFE0-29ED-141A-5E19-883A53100648}"/>
              </a:ext>
            </a:extLst>
          </p:cNvPr>
          <p:cNvSpPr/>
          <p:nvPr/>
        </p:nvSpPr>
        <p:spPr>
          <a:xfrm>
            <a:off x="13589207" y="10100898"/>
            <a:ext cx="4685898"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Agriculturalists</a:t>
            </a:r>
            <a:endParaRPr lang="en-US" sz="5400" b="0" cap="none" spc="0"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B287DD7B-7FB0-F52E-F7D0-37FC69356083}"/>
              </a:ext>
            </a:extLst>
          </p:cNvPr>
          <p:cNvSpPr/>
          <p:nvPr/>
        </p:nvSpPr>
        <p:spPr>
          <a:xfrm>
            <a:off x="25819772" y="10116138"/>
            <a:ext cx="3724097"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Consumers</a:t>
            </a:r>
            <a:endParaRPr lang="en-US" sz="5400" b="0" cap="none" spc="0"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231F2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907</TotalTime>
  <Words>812</Words>
  <Application>Microsoft Office PowerPoint</Application>
  <PresentationFormat>Custom</PresentationFormat>
  <Paragraphs>66</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Understanding Communication Barriers Within the Agricultural Literacy Conversation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Research Study Presenter name, Associates and Collaborators</dc:title>
  <dc:creator>Steven Rocca</dc:creator>
  <cp:lastModifiedBy>Sharon M. Freeman</cp:lastModifiedBy>
  <cp:revision>62</cp:revision>
  <cp:lastPrinted>2016-05-03T21:50:34Z</cp:lastPrinted>
  <dcterms:created xsi:type="dcterms:W3CDTF">2013-07-30T10:24:34Z</dcterms:created>
  <dcterms:modified xsi:type="dcterms:W3CDTF">2025-08-28T00:04:38Z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2013-07-30T00:00:00Z</vt:filetime>
  </property>
  <property fmtid="{D5CDD505-2E9C-101B-9397-08002B2CF9AE}" pid="3" name="LastSaved">
    <vt:filetime>2013-07-30T00:00:00Z</vt:filetime>
  </property>
</Properties>
</file>