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36" y="-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1"/>
  <c:style val="2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v>Adjusted OR</c:v>
          </c:tx>
          <c:spPr>
            <a:solidFill>
              <a:srgbClr val="3D8DFF"/>
            </a:solidFill>
          </c:spPr>
          <c:invertIfNegative val="1"/>
          <c:dPt>
            <c:idx val="0"/>
            <c:invertIfNegative val="0"/>
            <c:bubble3D val="0"/>
            <c:spPr>
              <a:solidFill>
                <a:srgbClr val="3D8DFF"/>
              </a:solidFill>
            </c:spPr>
            <c:extLst>
              <c:ext xmlns:c16="http://schemas.microsoft.com/office/drawing/2014/chart" uri="{C3380CC4-5D6E-409C-BE32-E72D297353CC}">
                <c16:uniqueId val="{00000001-F5F5-4A03-944E-66A204CB982A}"/>
              </c:ext>
            </c:extLst>
          </c:dPt>
          <c:dPt>
            <c:idx val="1"/>
            <c:invertIfNegative val="0"/>
            <c:bubble3D val="0"/>
            <c:spPr>
              <a:solidFill>
                <a:srgbClr val="6DCBF4"/>
              </a:solidFill>
            </c:spPr>
            <c:extLst>
              <c:ext xmlns:c16="http://schemas.microsoft.com/office/drawing/2014/chart" uri="{C3380CC4-5D6E-409C-BE32-E72D297353CC}">
                <c16:uniqueId val="{00000003-F5F5-4A03-944E-66A204CB982A}"/>
              </c:ext>
            </c:extLst>
          </c:dPt>
          <c:dPt>
            <c:idx val="2"/>
            <c:invertIfNegative val="0"/>
            <c:bubble3D val="0"/>
            <c:spPr>
              <a:solidFill>
                <a:srgbClr val="6DCBF4"/>
              </a:solidFill>
            </c:spPr>
            <c:extLst>
              <c:ext xmlns:c16="http://schemas.microsoft.com/office/drawing/2014/chart" uri="{C3380CC4-5D6E-409C-BE32-E72D297353CC}">
                <c16:uniqueId val="{00000005-F5F5-4A03-944E-66A204CB982A}"/>
              </c:ext>
            </c:extLst>
          </c:dPt>
          <c:dPt>
            <c:idx val="3"/>
            <c:invertIfNegative val="0"/>
            <c:bubble3D val="0"/>
            <c:spPr>
              <a:solidFill>
                <a:srgbClr val="6DCBF4"/>
              </a:solidFill>
            </c:spPr>
            <c:extLst>
              <c:ext xmlns:c16="http://schemas.microsoft.com/office/drawing/2014/chart" uri="{C3380CC4-5D6E-409C-BE32-E72D297353CC}">
                <c16:uniqueId val="{00000007-F5F5-4A03-944E-66A204CB982A}"/>
              </c:ext>
            </c:extLst>
          </c:dPt>
          <c:dPt>
            <c:idx val="4"/>
            <c:invertIfNegative val="0"/>
            <c:bubble3D val="0"/>
            <c:spPr>
              <a:solidFill>
                <a:srgbClr val="6DCBF4"/>
              </a:solidFill>
            </c:spPr>
            <c:extLst>
              <c:ext xmlns:c16="http://schemas.microsoft.com/office/drawing/2014/chart" uri="{C3380CC4-5D6E-409C-BE32-E72D297353CC}">
                <c16:uniqueId val="{00000009-F5F5-4A03-944E-66A204CB982A}"/>
              </c:ext>
            </c:extLst>
          </c:dPt>
          <c:dPt>
            <c:idx val="5"/>
            <c:invertIfNegative val="0"/>
            <c:bubble3D val="0"/>
            <c:spPr>
              <a:solidFill>
                <a:srgbClr val="6DCBF4"/>
              </a:solidFill>
            </c:spPr>
            <c:extLst>
              <c:ext xmlns:c16="http://schemas.microsoft.com/office/drawing/2014/chart" uri="{C3380CC4-5D6E-409C-BE32-E72D297353CC}">
                <c16:uniqueId val="{0000000B-F5F5-4A03-944E-66A204CB982A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anchorCtr="1"/>
              <a:lstStyle/>
              <a:p>
                <a:pPr>
                  <a:defRPr sz="1875" b="1">
                    <a:solidFill>
                      <a:srgbClr val="111318"/>
                    </a:solidFill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Lit>
              <c:ptCount val="6"/>
              <c:pt idx="0">
                <c:v>Prior diagnosis</c:v>
              </c:pt>
              <c:pt idx="1">
                <c:v>Transportation</c:v>
              </c:pt>
              <c:pt idx="2">
                <c:v>Marital status</c:v>
              </c:pt>
              <c:pt idx="3">
                <c:v>Stigma</c:v>
              </c:pt>
              <c:pt idx="4">
                <c:v>Household children</c:v>
              </c:pt>
              <c:pt idx="5">
                <c:v>Social media</c:v>
              </c:pt>
            </c:strLit>
          </c:cat>
          <c:val>
            <c:numLit>
              <c:formatCode>General</c:formatCode>
              <c:ptCount val="6"/>
              <c:pt idx="0">
                <c:v>9.9730000000000008</c:v>
              </c:pt>
              <c:pt idx="1">
                <c:v>3.2679999999999998</c:v>
              </c:pt>
              <c:pt idx="2">
                <c:v>1.919</c:v>
              </c:pt>
              <c:pt idx="3">
                <c:v>1.831</c:v>
              </c:pt>
              <c:pt idx="4">
                <c:v>1.3759999999999999</c:v>
              </c:pt>
              <c:pt idx="5">
                <c:v>1.1000000000000001</c:v>
              </c:pt>
            </c:numLit>
          </c:val>
          <c:extLst>
            <c:ext xmlns:c14="http://schemas.microsoft.com/office/drawing/2007/8/2/chart" uri="{6F2FDCE9-48DA-4B69-8628-5D25D57E5C99}">
              <c14:invertSolidFillFmt>
                <c14:spPr xmlns:c14="http://schemas.microsoft.com/office/drawing/2007/8/2/chart">
                  <a:solidFill>
                    <a:srgbClr val="FFFFFF"/>
                  </a:solidFill>
                </c14:spPr>
              </c14:invertSolidFillFmt>
            </c:ext>
            <c:ext xmlns:c16="http://schemas.microsoft.com/office/drawing/2014/chart" uri="{C3380CC4-5D6E-409C-BE32-E72D297353CC}">
              <c16:uniqueId val="{0000000C-F5F5-4A03-944E-66A204CB982A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2"/>
        <c:axId val="48650112"/>
        <c:axId val="48672768"/>
      </c:barChart>
      <c:catAx>
        <c:axId val="48650112"/>
        <c:scaling>
          <c:orientation val="minMax"/>
        </c:scaling>
        <c:delete val="0"/>
        <c:axPos val="l"/>
        <c:majorGridlines>
          <c:spPr>
            <a:ln w="9525">
              <a:solidFill>
                <a:srgbClr val="D9DCE1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r>
                  <a:rPr lang="en-US" sz="2400">
                    <a:solidFill>
                      <a:schemeClr val="tx1"/>
                    </a:solidFill>
                  </a:rPr>
                  <a:t>Odds ratio</a:t>
                </a:r>
              </a:p>
            </c:rich>
          </c:tx>
          <c:overlay val="0"/>
        </c:title>
        <c:numFmt formatCode="General" sourceLinked="1"/>
        <c:majorTickMark val="none"/>
        <c:minorTickMark val="none"/>
        <c:tickLblPos val="nextTo"/>
        <c:spPr>
          <a:ln w="9525">
            <a:solidFill>
              <a:srgbClr val="D4D4D4"/>
            </a:solidFill>
            <a:prstDash val="solid"/>
          </a:ln>
        </c:spPr>
        <c:txPr>
          <a:bodyPr anchorCtr="1"/>
          <a:lstStyle/>
          <a:p>
            <a:pPr>
              <a:defRPr sz="2400">
                <a:solidFill>
                  <a:schemeClr val="tx1"/>
                </a:solidFill>
              </a:defRPr>
            </a:pPr>
            <a:endParaRPr lang="en-US"/>
          </a:p>
        </c:txPr>
        <c:crossAx val="48672768"/>
        <c:crosses val="autoZero"/>
        <c:auto val="1"/>
        <c:lblAlgn val="ctr"/>
        <c:lblOffset val="100"/>
        <c:noMultiLvlLbl val="1"/>
      </c:catAx>
      <c:valAx>
        <c:axId val="486727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 w="0">
            <a:noFill/>
            <a:prstDash val="solid"/>
          </a:ln>
        </c:spPr>
        <c:txPr>
          <a:bodyPr anchorCtr="1"/>
          <a:lstStyle/>
          <a:p>
            <a:pPr>
              <a:defRPr sz="2025" b="1">
                <a:solidFill>
                  <a:srgbClr val="30343B"/>
                </a:solidFill>
              </a:defRPr>
            </a:pPr>
            <a:endParaRPr lang="en-US"/>
          </a:p>
        </c:txPr>
        <c:crossAx val="48650112"/>
        <c:crosses val="autoZero"/>
        <c:crossBetween val="between"/>
      </c:valAx>
      <c:spPr>
        <a:noFill/>
        <a:ln w="0">
          <a:noFill/>
          <a:prstDash val="solid"/>
        </a:ln>
      </c:spPr>
    </c:plotArea>
    <c:plotVisOnly val="1"/>
    <c:dispBlanksAs val="zero"/>
    <c:showDLblsOverMax val="1"/>
  </c:chart>
  <c:spPr>
    <a:noFill/>
    <a:ln w="0">
      <a:noFill/>
      <a:prstDash val="solid"/>
    </a:ln>
  </c:spPr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User-provided conference paper: /workspace/scratch/f692cd79ae37/upload/MHA conference paper.docx.pdf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st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Rectangle 106">
            <a:extLst>
              <a:ext uri="{FF2B5EF4-FFF2-40B4-BE49-F238E27FC236}">
                <a16:creationId xmlns:a16="http://schemas.microsoft.com/office/drawing/2014/main" id="{468A2D3F-4F9F-4758-9690-735AA0655544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43891200" cy="342900"/>
          </a:xfrm>
          <a:prstGeom prst="rect">
            <a:avLst/>
          </a:prstGeom>
          <a:solidFill>
            <a:srgbClr val="3D8DFF"/>
          </a:solidFill>
          <a:ln w="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D3B9464-0C85-4FFB-AE5C-96FD3E5083BC}"/>
              </a:ext>
            </a:extLst>
          </p:cNvPr>
          <p:cNvSpPr>
            <a:spLocks noGrp="1"/>
          </p:cNvSpPr>
          <p:nvPr/>
        </p:nvSpPr>
        <p:spPr>
          <a:xfrm>
            <a:off x="1714499" y="1066800"/>
            <a:ext cx="39957375" cy="2381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94000"/>
              </a:lnSpc>
              <a:buNone/>
              <a:defRPr sz="7050" b="1" i="0">
                <a:solidFill>
                  <a:srgbClr val="111318"/>
                </a:solidFill>
                <a:latin typeface="Arial"/>
                <a:ea typeface="Arial"/>
                <a:cs typeface="Arial"/>
              </a:defRPr>
            </a:pPr>
            <a:r>
              <a:rPr sz="7050" b="1" i="0" dirty="0">
                <a:solidFill>
                  <a:srgbClr val="111318"/>
                </a:solidFill>
                <a:latin typeface="Arial"/>
                <a:ea typeface="Arial"/>
                <a:cs typeface="Arial"/>
              </a:rPr>
              <a:t>Predicting Formal Mental-Health Resource Utilization:</a:t>
            </a:r>
          </a:p>
          <a:p>
            <a:pPr algn="l">
              <a:lnSpc>
                <a:spcPct val="94000"/>
              </a:lnSpc>
              <a:buNone/>
              <a:defRPr sz="7050" b="1" i="0">
                <a:solidFill>
                  <a:srgbClr val="111318"/>
                </a:solidFill>
                <a:latin typeface="Arial"/>
                <a:ea typeface="Arial"/>
                <a:cs typeface="Arial"/>
              </a:defRPr>
            </a:pPr>
            <a:r>
              <a:rPr sz="7050" b="1" i="0" dirty="0">
                <a:solidFill>
                  <a:srgbClr val="111318"/>
                </a:solidFill>
                <a:latin typeface="Arial"/>
                <a:ea typeface="Arial"/>
                <a:cs typeface="Arial"/>
              </a:rPr>
              <a:t>A Logistic Regression Approach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77DCF0-F072-4F98-8AD0-47E3ACDC608A}"/>
              </a:ext>
            </a:extLst>
          </p:cNvPr>
          <p:cNvSpPr>
            <a:spLocks noGrp="1"/>
          </p:cNvSpPr>
          <p:nvPr/>
        </p:nvSpPr>
        <p:spPr>
          <a:xfrm>
            <a:off x="1714500" y="3495674"/>
            <a:ext cx="40462200" cy="790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>
              <a:defRPr sz="2700" b="1" i="0">
                <a:solidFill>
                  <a:srgbClr val="30343B"/>
                </a:solidFill>
                <a:latin typeface="Arial"/>
                <a:ea typeface="Arial"/>
                <a:cs typeface="Arial"/>
              </a:defRPr>
            </a:pPr>
            <a:r>
              <a:rPr lang="en-US" sz="3200" dirty="0">
                <a:solidFill>
                  <a:srgbClr val="30343B"/>
                </a:solidFill>
                <a:latin typeface="Arial"/>
              </a:rPr>
              <a:t> </a:t>
            </a:r>
            <a:r>
              <a:rPr lang="en-US" sz="3200">
                <a:solidFill>
                  <a:srgbClr val="30343B"/>
                </a:solidFill>
                <a:latin typeface="Arial"/>
              </a:rPr>
              <a:t>Tian Chen, </a:t>
            </a:r>
            <a:r>
              <a:rPr lang="en-US" sz="3200" dirty="0">
                <a:solidFill>
                  <a:srgbClr val="30343B"/>
                </a:solidFill>
                <a:latin typeface="Arial"/>
              </a:rPr>
              <a:t>Fahmida Husain Choudhury, Zhihong Xu, Gary Wingenbach, Shannon Norris-Parish, Josphine Engels, Andrea </a:t>
            </a:r>
            <a:r>
              <a:rPr lang="en-US" sz="3200" dirty="0" err="1">
                <a:solidFill>
                  <a:srgbClr val="30343B"/>
                </a:solidFill>
                <a:latin typeface="Arial"/>
              </a:rPr>
              <a:t>Usanga</a:t>
            </a:r>
            <a:endParaRPr sz="3200" b="1" i="0" dirty="0">
              <a:solidFill>
                <a:srgbClr val="30343B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BF9AE91-A8F6-43D0-B47C-22A926094532}"/>
              </a:ext>
            </a:extLst>
          </p:cNvPr>
          <p:cNvSpPr>
            <a:spLocks noGrp="1"/>
          </p:cNvSpPr>
          <p:nvPr/>
        </p:nvSpPr>
        <p:spPr>
          <a:xfrm>
            <a:off x="1714500" y="4457700"/>
            <a:ext cx="4046220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>
              <a:defRPr sz="2175" b="0" i="0">
                <a:solidFill>
                  <a:srgbClr val="666D78"/>
                </a:solidFill>
                <a:latin typeface="Arial"/>
                <a:ea typeface="Arial"/>
                <a:cs typeface="Arial"/>
              </a:defRPr>
            </a:pPr>
            <a:r>
              <a:rPr lang="en-US" sz="2800" dirty="0">
                <a:solidFill>
                  <a:srgbClr val="666D78"/>
                </a:solidFill>
                <a:latin typeface="Arial"/>
              </a:rPr>
              <a:t>1. Texas A&amp;M University 2. Mental Health America of Greater Houston</a:t>
            </a:r>
            <a:endParaRPr sz="2800" b="0" i="0" dirty="0">
              <a:solidFill>
                <a:srgbClr val="666D78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5357891-A4E7-434F-8C82-FF6AB0B1DE57}"/>
              </a:ext>
            </a:extLst>
          </p:cNvPr>
          <p:cNvSpPr>
            <a:spLocks noGrp="1"/>
          </p:cNvSpPr>
          <p:nvPr/>
        </p:nvSpPr>
        <p:spPr>
          <a:xfrm>
            <a:off x="1714500" y="5314950"/>
            <a:ext cx="40462200" cy="28575"/>
          </a:xfrm>
          <a:prstGeom prst="rect">
            <a:avLst/>
          </a:prstGeom>
          <a:solidFill>
            <a:srgbClr val="B8BCC4"/>
          </a:solidFill>
          <a:ln w="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26D0972D-19E6-4AE9-99DB-349AF7DB782D}"/>
              </a:ext>
            </a:extLst>
          </p:cNvPr>
          <p:cNvSpPr>
            <a:spLocks noGrp="1"/>
          </p:cNvSpPr>
          <p:nvPr/>
        </p:nvSpPr>
        <p:spPr>
          <a:xfrm>
            <a:off x="1714500" y="6096000"/>
            <a:ext cx="9496425" cy="3162300"/>
          </a:xfrm>
          <a:prstGeom prst="roundRect">
            <a:avLst>
              <a:gd name="adj" fmla="val 7229"/>
            </a:avLst>
          </a:prstGeom>
          <a:solidFill>
            <a:srgbClr val="F6F7F8"/>
          </a:solidFill>
          <a:ln w="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2696252-8D49-473B-ACCA-C6E6CADF4F62}"/>
              </a:ext>
            </a:extLst>
          </p:cNvPr>
          <p:cNvSpPr>
            <a:spLocks noGrp="1"/>
          </p:cNvSpPr>
          <p:nvPr/>
        </p:nvSpPr>
        <p:spPr>
          <a:xfrm>
            <a:off x="1714500" y="6096000"/>
            <a:ext cx="133350" cy="3162300"/>
          </a:xfrm>
          <a:prstGeom prst="roundRect">
            <a:avLst>
              <a:gd name="adj" fmla="val 50000"/>
            </a:avLst>
          </a:prstGeom>
          <a:solidFill>
            <a:srgbClr val="3D8DFF"/>
          </a:solidFill>
          <a:ln w="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33F271-03EF-4867-AE2B-E2B5F4FD9718}"/>
              </a:ext>
            </a:extLst>
          </p:cNvPr>
          <p:cNvSpPr>
            <a:spLocks noGrp="1"/>
          </p:cNvSpPr>
          <p:nvPr/>
        </p:nvSpPr>
        <p:spPr>
          <a:xfrm>
            <a:off x="2171700" y="6515100"/>
            <a:ext cx="8382000" cy="438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6000"/>
              </a:lnSpc>
              <a:buNone/>
              <a:defRPr sz="2025" b="1" i="0">
                <a:solidFill>
                  <a:srgbClr val="666D78"/>
                </a:solidFill>
                <a:latin typeface="Arial"/>
                <a:ea typeface="Arial"/>
                <a:cs typeface="Arial"/>
              </a:defRPr>
            </a:pPr>
            <a:r>
              <a:rPr sz="2025" b="1" i="0">
                <a:solidFill>
                  <a:srgbClr val="666D78"/>
                </a:solidFill>
                <a:latin typeface="Arial"/>
                <a:ea typeface="Arial"/>
                <a:cs typeface="Arial"/>
              </a:rPr>
              <a:t>SAMPLE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FB7C52C-664B-4AB1-AF1B-DA6993B7DB29}"/>
              </a:ext>
            </a:extLst>
          </p:cNvPr>
          <p:cNvSpPr>
            <a:spLocks noGrp="1"/>
          </p:cNvSpPr>
          <p:nvPr/>
        </p:nvSpPr>
        <p:spPr>
          <a:xfrm>
            <a:off x="2171700" y="7067550"/>
            <a:ext cx="8382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92000"/>
              </a:lnSpc>
              <a:buNone/>
              <a:defRPr sz="5700" b="1" i="0">
                <a:solidFill>
                  <a:srgbClr val="111318"/>
                </a:solidFill>
                <a:latin typeface="Arial"/>
                <a:ea typeface="Arial"/>
                <a:cs typeface="Arial"/>
              </a:defRPr>
            </a:pPr>
            <a:r>
              <a:rPr sz="5700" b="1" i="0">
                <a:solidFill>
                  <a:srgbClr val="111318"/>
                </a:solidFill>
                <a:latin typeface="Arial"/>
                <a:ea typeface="Arial"/>
                <a:cs typeface="Arial"/>
              </a:rPr>
              <a:t>500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FFFB7B1-252B-45A0-B40F-66B8AAD9F0BA}"/>
              </a:ext>
            </a:extLst>
          </p:cNvPr>
          <p:cNvSpPr>
            <a:spLocks noGrp="1"/>
          </p:cNvSpPr>
          <p:nvPr/>
        </p:nvSpPr>
        <p:spPr>
          <a:xfrm>
            <a:off x="2171700" y="8248650"/>
            <a:ext cx="8382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6000"/>
              </a:lnSpc>
              <a:buNone/>
              <a:defRPr sz="2025" b="0" i="0">
                <a:solidFill>
                  <a:srgbClr val="666D78"/>
                </a:solidFill>
                <a:latin typeface="Arial"/>
                <a:ea typeface="Arial"/>
                <a:cs typeface="Arial"/>
              </a:defRPr>
            </a:pPr>
            <a:r>
              <a:rPr sz="2025" b="0" i="0">
                <a:solidFill>
                  <a:srgbClr val="666D78"/>
                </a:solidFill>
                <a:latin typeface="Arial"/>
                <a:ea typeface="Arial"/>
                <a:cs typeface="Arial"/>
              </a:rPr>
              <a:t>Adults in southeast Texas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9D2CE8CE-72E4-444F-9D5E-291E4CC4AF8D}"/>
              </a:ext>
            </a:extLst>
          </p:cNvPr>
          <p:cNvSpPr>
            <a:spLocks noGrp="1"/>
          </p:cNvSpPr>
          <p:nvPr/>
        </p:nvSpPr>
        <p:spPr>
          <a:xfrm>
            <a:off x="12087225" y="6096000"/>
            <a:ext cx="9496425" cy="3162300"/>
          </a:xfrm>
          <a:prstGeom prst="roundRect">
            <a:avLst>
              <a:gd name="adj" fmla="val 7229"/>
            </a:avLst>
          </a:prstGeom>
          <a:solidFill>
            <a:srgbClr val="F6F7F8"/>
          </a:solidFill>
          <a:ln w="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B252A73F-4F6E-493D-8C25-D7B774FB25D1}"/>
              </a:ext>
            </a:extLst>
          </p:cNvPr>
          <p:cNvSpPr>
            <a:spLocks noGrp="1"/>
          </p:cNvSpPr>
          <p:nvPr/>
        </p:nvSpPr>
        <p:spPr>
          <a:xfrm>
            <a:off x="12087225" y="6096000"/>
            <a:ext cx="133350" cy="3162300"/>
          </a:xfrm>
          <a:prstGeom prst="roundRect">
            <a:avLst>
              <a:gd name="adj" fmla="val 50000"/>
            </a:avLst>
          </a:prstGeom>
          <a:solidFill>
            <a:srgbClr val="3D8DFF"/>
          </a:solidFill>
          <a:ln w="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A2C10E2-FD6E-4046-996D-80D0494B57A5}"/>
              </a:ext>
            </a:extLst>
          </p:cNvPr>
          <p:cNvSpPr>
            <a:spLocks noGrp="1"/>
          </p:cNvSpPr>
          <p:nvPr/>
        </p:nvSpPr>
        <p:spPr>
          <a:xfrm>
            <a:off x="12544425" y="6515100"/>
            <a:ext cx="8382000" cy="438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6000"/>
              </a:lnSpc>
              <a:buNone/>
              <a:defRPr sz="2025" b="1" i="0">
                <a:solidFill>
                  <a:srgbClr val="666D78"/>
                </a:solidFill>
                <a:latin typeface="Arial"/>
                <a:ea typeface="Arial"/>
                <a:cs typeface="Arial"/>
              </a:defRPr>
            </a:pPr>
            <a:r>
              <a:rPr sz="2025" b="1" i="0">
                <a:solidFill>
                  <a:srgbClr val="666D78"/>
                </a:solidFill>
                <a:latin typeface="Arial"/>
                <a:ea typeface="Arial"/>
                <a:cs typeface="Arial"/>
              </a:rPr>
              <a:t>USED FORMAL CARE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975B1EA-1C49-4CFC-90F5-E28072502C34}"/>
              </a:ext>
            </a:extLst>
          </p:cNvPr>
          <p:cNvSpPr>
            <a:spLocks noGrp="1"/>
          </p:cNvSpPr>
          <p:nvPr/>
        </p:nvSpPr>
        <p:spPr>
          <a:xfrm>
            <a:off x="12544425" y="7067550"/>
            <a:ext cx="8382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92000"/>
              </a:lnSpc>
              <a:buNone/>
              <a:defRPr sz="5700" b="1" i="0">
                <a:solidFill>
                  <a:srgbClr val="111318"/>
                </a:solidFill>
                <a:latin typeface="Arial"/>
                <a:ea typeface="Arial"/>
                <a:cs typeface="Arial"/>
              </a:defRPr>
            </a:pPr>
            <a:r>
              <a:rPr sz="5700" b="1" i="0">
                <a:solidFill>
                  <a:srgbClr val="111318"/>
                </a:solidFill>
                <a:latin typeface="Arial"/>
                <a:ea typeface="Arial"/>
                <a:cs typeface="Arial"/>
              </a:rPr>
              <a:t>40.8%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D9EE529-C881-479A-A4B0-5FD48297B4B4}"/>
              </a:ext>
            </a:extLst>
          </p:cNvPr>
          <p:cNvSpPr>
            <a:spLocks noGrp="1"/>
          </p:cNvSpPr>
          <p:nvPr/>
        </p:nvSpPr>
        <p:spPr>
          <a:xfrm>
            <a:off x="12544425" y="8248650"/>
            <a:ext cx="8382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6000"/>
              </a:lnSpc>
              <a:buNone/>
              <a:defRPr sz="2025" b="0" i="0">
                <a:solidFill>
                  <a:srgbClr val="666D78"/>
                </a:solidFill>
                <a:latin typeface="Arial"/>
                <a:ea typeface="Arial"/>
                <a:cs typeface="Arial"/>
              </a:defRPr>
            </a:pPr>
            <a:r>
              <a:rPr sz="2025" b="0" i="0">
                <a:solidFill>
                  <a:srgbClr val="666D78"/>
                </a:solidFill>
                <a:latin typeface="Arial"/>
                <a:ea typeface="Arial"/>
                <a:cs typeface="Arial"/>
              </a:rPr>
              <a:t>At least one resource in past year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4CC30C5E-DD4A-4A0B-8B21-4DC60A30C47B}"/>
              </a:ext>
            </a:extLst>
          </p:cNvPr>
          <p:cNvSpPr>
            <a:spLocks noGrp="1"/>
          </p:cNvSpPr>
          <p:nvPr/>
        </p:nvSpPr>
        <p:spPr>
          <a:xfrm>
            <a:off x="22459950" y="6096000"/>
            <a:ext cx="9496425" cy="3162300"/>
          </a:xfrm>
          <a:prstGeom prst="roundRect">
            <a:avLst>
              <a:gd name="adj" fmla="val 7229"/>
            </a:avLst>
          </a:prstGeom>
          <a:solidFill>
            <a:srgbClr val="F6F7F8"/>
          </a:solidFill>
          <a:ln w="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F2F3B9CF-92A1-431F-8E8C-77F59E9579F4}"/>
              </a:ext>
            </a:extLst>
          </p:cNvPr>
          <p:cNvSpPr>
            <a:spLocks noGrp="1"/>
          </p:cNvSpPr>
          <p:nvPr/>
        </p:nvSpPr>
        <p:spPr>
          <a:xfrm>
            <a:off x="22459950" y="6096000"/>
            <a:ext cx="133350" cy="3162300"/>
          </a:xfrm>
          <a:prstGeom prst="roundRect">
            <a:avLst>
              <a:gd name="adj" fmla="val 50000"/>
            </a:avLst>
          </a:prstGeom>
          <a:solidFill>
            <a:srgbClr val="3D8DFF"/>
          </a:solidFill>
          <a:ln w="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A73A3FF-942F-4E42-8943-271C240B0720}"/>
              </a:ext>
            </a:extLst>
          </p:cNvPr>
          <p:cNvSpPr>
            <a:spLocks noGrp="1"/>
          </p:cNvSpPr>
          <p:nvPr/>
        </p:nvSpPr>
        <p:spPr>
          <a:xfrm>
            <a:off x="22917150" y="6515100"/>
            <a:ext cx="8382000" cy="438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6000"/>
              </a:lnSpc>
              <a:buNone/>
              <a:defRPr sz="2025" b="1" i="0">
                <a:solidFill>
                  <a:srgbClr val="666D78"/>
                </a:solidFill>
                <a:latin typeface="Arial"/>
                <a:ea typeface="Arial"/>
                <a:cs typeface="Arial"/>
              </a:defRPr>
            </a:pPr>
            <a:r>
              <a:rPr sz="2025" b="1" i="0">
                <a:solidFill>
                  <a:srgbClr val="666D78"/>
                </a:solidFill>
                <a:latin typeface="Arial"/>
                <a:ea typeface="Arial"/>
                <a:cs typeface="Arial"/>
              </a:rPr>
              <a:t>PRIOR DIAGNOSIS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195EB5C-151A-4455-891B-229FBBF631B5}"/>
              </a:ext>
            </a:extLst>
          </p:cNvPr>
          <p:cNvSpPr>
            <a:spLocks noGrp="1"/>
          </p:cNvSpPr>
          <p:nvPr/>
        </p:nvSpPr>
        <p:spPr>
          <a:xfrm>
            <a:off x="22917150" y="7067550"/>
            <a:ext cx="8382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92000"/>
              </a:lnSpc>
              <a:buNone/>
              <a:defRPr sz="5700" b="1" i="0">
                <a:solidFill>
                  <a:srgbClr val="111318"/>
                </a:solidFill>
                <a:latin typeface="Arial"/>
                <a:ea typeface="Arial"/>
                <a:cs typeface="Arial"/>
              </a:defRPr>
            </a:pPr>
            <a:r>
              <a:rPr sz="5700" b="1" i="0">
                <a:solidFill>
                  <a:srgbClr val="111318"/>
                </a:solidFill>
                <a:latin typeface="Arial"/>
                <a:ea typeface="Arial"/>
                <a:cs typeface="Arial"/>
              </a:rPr>
              <a:t>39.9%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0715D31-3587-4AF6-8788-2AFCE1577769}"/>
              </a:ext>
            </a:extLst>
          </p:cNvPr>
          <p:cNvSpPr>
            <a:spLocks noGrp="1"/>
          </p:cNvSpPr>
          <p:nvPr/>
        </p:nvSpPr>
        <p:spPr>
          <a:xfrm>
            <a:off x="22917150" y="8248650"/>
            <a:ext cx="8382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6000"/>
              </a:lnSpc>
              <a:buNone/>
              <a:defRPr sz="2025" b="0" i="0">
                <a:solidFill>
                  <a:srgbClr val="666D78"/>
                </a:solidFill>
                <a:latin typeface="Arial"/>
                <a:ea typeface="Arial"/>
                <a:cs typeface="Arial"/>
              </a:defRPr>
            </a:pPr>
            <a:r>
              <a:rPr sz="2025" b="0" i="0">
                <a:solidFill>
                  <a:srgbClr val="666D78"/>
                </a:solidFill>
                <a:latin typeface="Arial"/>
                <a:ea typeface="Arial"/>
                <a:cs typeface="Arial"/>
              </a:rPr>
              <a:t>Strongest utilization predictor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86D1B78-C04F-4651-8618-693713B79453}"/>
              </a:ext>
            </a:extLst>
          </p:cNvPr>
          <p:cNvSpPr>
            <a:spLocks noGrp="1"/>
          </p:cNvSpPr>
          <p:nvPr/>
        </p:nvSpPr>
        <p:spPr>
          <a:xfrm>
            <a:off x="32832675" y="6096000"/>
            <a:ext cx="9496425" cy="3162300"/>
          </a:xfrm>
          <a:prstGeom prst="roundRect">
            <a:avLst>
              <a:gd name="adj" fmla="val 7229"/>
            </a:avLst>
          </a:prstGeom>
          <a:solidFill>
            <a:srgbClr val="F6F7F8"/>
          </a:solidFill>
          <a:ln w="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38D27CA4-F4CE-48DE-8A6B-937002C2C4CA}"/>
              </a:ext>
            </a:extLst>
          </p:cNvPr>
          <p:cNvSpPr>
            <a:spLocks noGrp="1"/>
          </p:cNvSpPr>
          <p:nvPr/>
        </p:nvSpPr>
        <p:spPr>
          <a:xfrm>
            <a:off x="32832675" y="6096000"/>
            <a:ext cx="133350" cy="3162300"/>
          </a:xfrm>
          <a:prstGeom prst="roundRect">
            <a:avLst>
              <a:gd name="adj" fmla="val 50000"/>
            </a:avLst>
          </a:prstGeom>
          <a:solidFill>
            <a:srgbClr val="3D8DFF"/>
          </a:solidFill>
          <a:ln w="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336FD5F-4B34-4371-97FE-7E26C3468AD1}"/>
              </a:ext>
            </a:extLst>
          </p:cNvPr>
          <p:cNvSpPr>
            <a:spLocks noGrp="1"/>
          </p:cNvSpPr>
          <p:nvPr/>
        </p:nvSpPr>
        <p:spPr>
          <a:xfrm>
            <a:off x="33289875" y="6515100"/>
            <a:ext cx="8382000" cy="438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6000"/>
              </a:lnSpc>
              <a:buNone/>
              <a:defRPr sz="2025" b="1" i="0">
                <a:solidFill>
                  <a:srgbClr val="666D78"/>
                </a:solidFill>
                <a:latin typeface="Arial"/>
                <a:ea typeface="Arial"/>
                <a:cs typeface="Arial"/>
              </a:defRPr>
            </a:pPr>
            <a:r>
              <a:rPr sz="2025" b="1" i="0">
                <a:solidFill>
                  <a:srgbClr val="666D78"/>
                </a:solidFill>
                <a:latin typeface="Arial"/>
                <a:ea typeface="Arial"/>
                <a:cs typeface="Arial"/>
              </a:rPr>
              <a:t>PREFERRED MODEL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69B523B-A84E-4D83-953F-783C9E7BB75A}"/>
              </a:ext>
            </a:extLst>
          </p:cNvPr>
          <p:cNvSpPr>
            <a:spLocks noGrp="1"/>
          </p:cNvSpPr>
          <p:nvPr/>
        </p:nvSpPr>
        <p:spPr>
          <a:xfrm>
            <a:off x="33289875" y="7067550"/>
            <a:ext cx="8382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92000"/>
              </a:lnSpc>
              <a:buNone/>
              <a:defRPr sz="5700" b="1" i="0">
                <a:solidFill>
                  <a:srgbClr val="111318"/>
                </a:solidFill>
                <a:latin typeface="Arial"/>
                <a:ea typeface="Arial"/>
                <a:cs typeface="Arial"/>
              </a:defRPr>
            </a:pPr>
            <a:r>
              <a:rPr sz="5700" b="1" i="0">
                <a:solidFill>
                  <a:srgbClr val="111318"/>
                </a:solidFill>
                <a:latin typeface="Arial"/>
                <a:ea typeface="Arial"/>
                <a:cs typeface="Arial"/>
              </a:rPr>
              <a:t>R² .282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893A0E6-05DD-420C-BC45-08E3EC701164}"/>
              </a:ext>
            </a:extLst>
          </p:cNvPr>
          <p:cNvSpPr>
            <a:spLocks noGrp="1"/>
          </p:cNvSpPr>
          <p:nvPr/>
        </p:nvSpPr>
        <p:spPr>
          <a:xfrm>
            <a:off x="33289875" y="8248650"/>
            <a:ext cx="8382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6000"/>
              </a:lnSpc>
              <a:buNone/>
              <a:defRPr sz="2025" b="0" i="0">
                <a:solidFill>
                  <a:srgbClr val="666D78"/>
                </a:solidFill>
                <a:latin typeface="Arial"/>
                <a:ea typeface="Arial"/>
                <a:cs typeface="Arial"/>
              </a:defRPr>
            </a:pPr>
            <a:r>
              <a:rPr sz="2025" b="0" i="0">
                <a:solidFill>
                  <a:srgbClr val="666D78"/>
                </a:solidFill>
                <a:latin typeface="Arial"/>
                <a:ea typeface="Arial"/>
                <a:cs typeface="Arial"/>
              </a:rPr>
              <a:t>McFadden pseudo R²  ·  AIC 455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27A1C48-F224-48BF-ABFB-C016A4EC307E}"/>
              </a:ext>
            </a:extLst>
          </p:cNvPr>
          <p:cNvSpPr>
            <a:spLocks noGrp="1"/>
          </p:cNvSpPr>
          <p:nvPr/>
        </p:nvSpPr>
        <p:spPr>
          <a:xfrm>
            <a:off x="14154150" y="10096500"/>
            <a:ext cx="28575" cy="20669250"/>
          </a:xfrm>
          <a:prstGeom prst="rect">
            <a:avLst/>
          </a:prstGeom>
          <a:solidFill>
            <a:srgbClr val="B8BCC4"/>
          </a:solidFill>
          <a:ln w="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5CB0CC21-EA79-43F5-98A9-188CD02A438C}"/>
              </a:ext>
            </a:extLst>
          </p:cNvPr>
          <p:cNvSpPr>
            <a:spLocks noGrp="1"/>
          </p:cNvSpPr>
          <p:nvPr/>
        </p:nvSpPr>
        <p:spPr>
          <a:xfrm>
            <a:off x="29718000" y="10096500"/>
            <a:ext cx="28575" cy="20669250"/>
          </a:xfrm>
          <a:prstGeom prst="rect">
            <a:avLst/>
          </a:prstGeom>
          <a:solidFill>
            <a:srgbClr val="B8BCC4"/>
          </a:solidFill>
          <a:ln w="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CB0FCE16-5CD0-4C12-953E-63A6F64580E0}"/>
              </a:ext>
            </a:extLst>
          </p:cNvPr>
          <p:cNvSpPr>
            <a:spLocks noGrp="1"/>
          </p:cNvSpPr>
          <p:nvPr/>
        </p:nvSpPr>
        <p:spPr>
          <a:xfrm>
            <a:off x="1714500" y="10363200"/>
            <a:ext cx="800100" cy="95250"/>
          </a:xfrm>
          <a:prstGeom prst="rect">
            <a:avLst/>
          </a:prstGeom>
          <a:solidFill>
            <a:srgbClr val="3D8DFF"/>
          </a:solidFill>
          <a:ln w="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4982FE8E-51E3-421C-A084-F98CA15D0DED}"/>
              </a:ext>
            </a:extLst>
          </p:cNvPr>
          <p:cNvSpPr>
            <a:spLocks noGrp="1"/>
          </p:cNvSpPr>
          <p:nvPr/>
        </p:nvSpPr>
        <p:spPr>
          <a:xfrm>
            <a:off x="1714500" y="10610850"/>
            <a:ext cx="12001500" cy="647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96000"/>
              </a:lnSpc>
              <a:buNone/>
              <a:defRPr sz="3450" b="1" i="0">
                <a:solidFill>
                  <a:srgbClr val="111318"/>
                </a:solidFill>
                <a:latin typeface="Arial"/>
                <a:ea typeface="Arial"/>
                <a:cs typeface="Arial"/>
              </a:defRPr>
            </a:pPr>
            <a:r>
              <a:rPr sz="3450" b="1" i="0">
                <a:solidFill>
                  <a:srgbClr val="111318"/>
                </a:solidFill>
                <a:latin typeface="Arial"/>
                <a:ea typeface="Arial"/>
                <a:cs typeface="Arial"/>
              </a:rPr>
              <a:t>BACKGROUND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2C61E4A-8DC3-4233-859A-AFC87AC6C897}"/>
              </a:ext>
            </a:extLst>
          </p:cNvPr>
          <p:cNvSpPr>
            <a:spLocks noGrp="1"/>
          </p:cNvSpPr>
          <p:nvPr/>
        </p:nvSpPr>
        <p:spPr>
          <a:xfrm>
            <a:off x="1714500" y="11334750"/>
            <a:ext cx="12001500" cy="2571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  <a:buNone/>
              <a:defRPr sz="2400" b="0" i="0">
                <a:solidFill>
                  <a:srgbClr val="30343B"/>
                </a:solidFill>
                <a:latin typeface="Arial"/>
                <a:ea typeface="Arial"/>
                <a:cs typeface="Arial"/>
              </a:defRPr>
            </a:pPr>
            <a:r>
              <a:rPr sz="3200" b="0" i="0" dirty="0">
                <a:solidFill>
                  <a:srgbClr val="30343B"/>
                </a:solidFill>
                <a:latin typeface="Arial"/>
                <a:ea typeface="Arial"/>
                <a:cs typeface="Arial"/>
              </a:rPr>
              <a:t>Formal mental-health service use remains inadequate despite high need and expanding remote-care options. Prior studies often isolate single predictors, leaving the combined roles of psychosocial, structural, socioeconomic, and digital factors less clear.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F6D190A-9AC3-4492-AA1F-F8D44E666BD6}"/>
              </a:ext>
            </a:extLst>
          </p:cNvPr>
          <p:cNvSpPr>
            <a:spLocks noGrp="1"/>
          </p:cNvSpPr>
          <p:nvPr/>
        </p:nvSpPr>
        <p:spPr>
          <a:xfrm>
            <a:off x="1714500" y="14268450"/>
            <a:ext cx="800100" cy="95250"/>
          </a:xfrm>
          <a:prstGeom prst="rect">
            <a:avLst/>
          </a:prstGeom>
          <a:solidFill>
            <a:srgbClr val="3D8DFF"/>
          </a:solidFill>
          <a:ln w="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DFA6E3AB-A620-4FB5-98D9-D85A0A965281}"/>
              </a:ext>
            </a:extLst>
          </p:cNvPr>
          <p:cNvSpPr>
            <a:spLocks noGrp="1"/>
          </p:cNvSpPr>
          <p:nvPr/>
        </p:nvSpPr>
        <p:spPr>
          <a:xfrm>
            <a:off x="1714500" y="14516100"/>
            <a:ext cx="12001500" cy="647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96000"/>
              </a:lnSpc>
              <a:buNone/>
              <a:defRPr sz="3450" b="1" i="0">
                <a:solidFill>
                  <a:srgbClr val="111318"/>
                </a:solidFill>
                <a:latin typeface="Arial"/>
                <a:ea typeface="Arial"/>
                <a:cs typeface="Arial"/>
              </a:defRPr>
            </a:pPr>
            <a:r>
              <a:rPr sz="3450" b="1" i="0">
                <a:solidFill>
                  <a:srgbClr val="111318"/>
                </a:solidFill>
                <a:latin typeface="Arial"/>
                <a:ea typeface="Arial"/>
                <a:cs typeface="Arial"/>
              </a:rPr>
              <a:t>STUDY PURPOSE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F5C9E7BD-AA60-4249-99F2-24B521EAA666}"/>
              </a:ext>
            </a:extLst>
          </p:cNvPr>
          <p:cNvSpPr>
            <a:spLocks noGrp="1"/>
          </p:cNvSpPr>
          <p:nvPr/>
        </p:nvSpPr>
        <p:spPr>
          <a:xfrm>
            <a:off x="1714500" y="15240000"/>
            <a:ext cx="12001500" cy="1952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12000"/>
              </a:lnSpc>
              <a:buNone/>
              <a:defRPr sz="2400" b="0" i="0">
                <a:solidFill>
                  <a:srgbClr val="30343B"/>
                </a:solidFill>
                <a:latin typeface="Arial"/>
                <a:ea typeface="Arial"/>
                <a:cs typeface="Arial"/>
              </a:defRPr>
            </a:pPr>
            <a:r>
              <a:rPr sz="3200" b="0" i="0" dirty="0">
                <a:solidFill>
                  <a:srgbClr val="30343B"/>
                </a:solidFill>
                <a:latin typeface="Arial"/>
                <a:ea typeface="Arial"/>
                <a:cs typeface="Arial"/>
              </a:rPr>
              <a:t>Examine whether prior diagnosis, perceived stigma, transportation barriers, and digital-media exposure are associated with adults’ formal mental-health service utilization.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F549C6EE-D816-4781-832A-05F76A902B8F}"/>
              </a:ext>
            </a:extLst>
          </p:cNvPr>
          <p:cNvSpPr>
            <a:spLocks noGrp="1"/>
          </p:cNvSpPr>
          <p:nvPr/>
        </p:nvSpPr>
        <p:spPr>
          <a:xfrm>
            <a:off x="1714500" y="17506950"/>
            <a:ext cx="800100" cy="95250"/>
          </a:xfrm>
          <a:prstGeom prst="rect">
            <a:avLst/>
          </a:prstGeom>
          <a:solidFill>
            <a:srgbClr val="3D8DFF"/>
          </a:solidFill>
          <a:ln w="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AF1641E4-4BEC-4A51-A178-743C63F04693}"/>
              </a:ext>
            </a:extLst>
          </p:cNvPr>
          <p:cNvSpPr>
            <a:spLocks noGrp="1"/>
          </p:cNvSpPr>
          <p:nvPr/>
        </p:nvSpPr>
        <p:spPr>
          <a:xfrm>
            <a:off x="1714500" y="17754600"/>
            <a:ext cx="12001500" cy="647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96000"/>
              </a:lnSpc>
              <a:buNone/>
              <a:defRPr sz="3450" b="1" i="0">
                <a:solidFill>
                  <a:srgbClr val="111318"/>
                </a:solidFill>
                <a:latin typeface="Arial"/>
                <a:ea typeface="Arial"/>
                <a:cs typeface="Arial"/>
              </a:defRPr>
            </a:pPr>
            <a:r>
              <a:rPr sz="3450" b="1" i="0">
                <a:solidFill>
                  <a:srgbClr val="111318"/>
                </a:solidFill>
                <a:latin typeface="Arial"/>
                <a:ea typeface="Arial"/>
                <a:cs typeface="Arial"/>
              </a:rPr>
              <a:t>CONCEPTUAL FRAMEWORK</a:t>
            </a:r>
          </a:p>
        </p:txBody>
      </p:sp>
      <p:sp>
        <p:nvSpPr>
          <p:cNvPr id="38" name="framework-arrow">
            <a:extLst>
              <a:ext uri="{FF2B5EF4-FFF2-40B4-BE49-F238E27FC236}">
                <a16:creationId xmlns:a16="http://schemas.microsoft.com/office/drawing/2014/main" id="{5213A8BF-6E43-473A-9241-BBA5E1288EF9}"/>
              </a:ext>
            </a:extLst>
          </p:cNvPr>
          <p:cNvSpPr>
            <a:spLocks noGrp="1"/>
          </p:cNvSpPr>
          <p:nvPr/>
        </p:nvSpPr>
        <p:spPr>
          <a:xfrm>
            <a:off x="7639050" y="19926300"/>
            <a:ext cx="1628775" cy="1028700"/>
          </a:xfrm>
          <a:prstGeom prst="rightArrow">
            <a:avLst/>
          </a:prstGeom>
          <a:solidFill>
            <a:srgbClr val="6DCBF4"/>
          </a:solidFill>
          <a:ln w="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F729E6F9-8EA1-4D80-A5D6-C29073861B24}"/>
              </a:ext>
            </a:extLst>
          </p:cNvPr>
          <p:cNvSpPr>
            <a:spLocks noGrp="1"/>
          </p:cNvSpPr>
          <p:nvPr/>
        </p:nvSpPr>
        <p:spPr>
          <a:xfrm>
            <a:off x="1714500" y="18973800"/>
            <a:ext cx="5715000" cy="819150"/>
          </a:xfrm>
          <a:prstGeom prst="roundRect">
            <a:avLst>
              <a:gd name="adj" fmla="val 18605"/>
            </a:avLst>
          </a:prstGeom>
          <a:solidFill>
            <a:srgbClr val="F6F7F8"/>
          </a:solidFill>
          <a:ln w="0">
            <a:noFill/>
            <a:prstDash val="solid"/>
          </a:ln>
        </p:spPr>
        <p:txBody>
          <a:bodyPr/>
          <a:lstStyle/>
          <a:p>
            <a:endParaRPr lang="en-US" sz="3200"/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571BA534-A3F1-47CF-9F94-E85AC8737BC0}"/>
              </a:ext>
            </a:extLst>
          </p:cNvPr>
          <p:cNvSpPr>
            <a:spLocks noGrp="1"/>
          </p:cNvSpPr>
          <p:nvPr/>
        </p:nvSpPr>
        <p:spPr>
          <a:xfrm>
            <a:off x="1714500" y="19926300"/>
            <a:ext cx="5715000" cy="819150"/>
          </a:xfrm>
          <a:prstGeom prst="roundRect">
            <a:avLst>
              <a:gd name="adj" fmla="val 18605"/>
            </a:avLst>
          </a:prstGeom>
          <a:solidFill>
            <a:srgbClr val="F6F7F8"/>
          </a:solidFill>
          <a:ln w="0">
            <a:noFill/>
            <a:prstDash val="solid"/>
          </a:ln>
        </p:spPr>
        <p:txBody>
          <a:bodyPr/>
          <a:lstStyle/>
          <a:p>
            <a:endParaRPr lang="en-US" sz="3200"/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4992281F-CD2A-4B8F-93D5-97745EB2C1E7}"/>
              </a:ext>
            </a:extLst>
          </p:cNvPr>
          <p:cNvSpPr>
            <a:spLocks noGrp="1"/>
          </p:cNvSpPr>
          <p:nvPr/>
        </p:nvSpPr>
        <p:spPr>
          <a:xfrm>
            <a:off x="1714500" y="20878800"/>
            <a:ext cx="5715000" cy="819150"/>
          </a:xfrm>
          <a:prstGeom prst="roundRect">
            <a:avLst>
              <a:gd name="adj" fmla="val 18605"/>
            </a:avLst>
          </a:prstGeom>
          <a:solidFill>
            <a:srgbClr val="F6F7F8"/>
          </a:solidFill>
          <a:ln w="0">
            <a:noFill/>
            <a:prstDash val="solid"/>
          </a:ln>
        </p:spPr>
        <p:txBody>
          <a:bodyPr/>
          <a:lstStyle/>
          <a:p>
            <a:endParaRPr lang="en-US" sz="320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30D87BBD-7FA0-4BD0-A702-E77469705A20}"/>
              </a:ext>
            </a:extLst>
          </p:cNvPr>
          <p:cNvSpPr>
            <a:spLocks noGrp="1"/>
          </p:cNvSpPr>
          <p:nvPr/>
        </p:nvSpPr>
        <p:spPr>
          <a:xfrm>
            <a:off x="1981200" y="19183350"/>
            <a:ext cx="5191125" cy="4191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6000"/>
              </a:lnSpc>
              <a:buNone/>
              <a:defRPr sz="2025" b="1" i="0">
                <a:solidFill>
                  <a:srgbClr val="111318"/>
                </a:solidFill>
                <a:latin typeface="Arial"/>
                <a:ea typeface="Arial"/>
                <a:cs typeface="Arial"/>
              </a:defRPr>
            </a:pPr>
            <a:r>
              <a:rPr sz="2025" b="1" i="0">
                <a:solidFill>
                  <a:srgbClr val="111318"/>
                </a:solidFill>
                <a:latin typeface="Arial"/>
                <a:ea typeface="Arial"/>
                <a:cs typeface="Arial"/>
              </a:rPr>
              <a:t>Predisposing  ·  demographics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05BB1E24-B2EF-4784-B95E-B7C341C36243}"/>
              </a:ext>
            </a:extLst>
          </p:cNvPr>
          <p:cNvSpPr>
            <a:spLocks noGrp="1"/>
          </p:cNvSpPr>
          <p:nvPr/>
        </p:nvSpPr>
        <p:spPr>
          <a:xfrm>
            <a:off x="1981200" y="20135850"/>
            <a:ext cx="5191125" cy="4191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6000"/>
              </a:lnSpc>
              <a:buNone/>
              <a:defRPr sz="2025" b="1" i="0">
                <a:solidFill>
                  <a:srgbClr val="111318"/>
                </a:solidFill>
                <a:latin typeface="Arial"/>
                <a:ea typeface="Arial"/>
                <a:cs typeface="Arial"/>
              </a:defRPr>
            </a:pPr>
            <a:r>
              <a:rPr sz="2025" b="1" i="0" dirty="0">
                <a:solidFill>
                  <a:srgbClr val="111318"/>
                </a:solidFill>
                <a:latin typeface="Arial"/>
                <a:ea typeface="Arial"/>
                <a:cs typeface="Arial"/>
              </a:rPr>
              <a:t>Enabling  ·  access conditions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456EFE1-0840-4324-A2E7-6FE83CA0AE43}"/>
              </a:ext>
            </a:extLst>
          </p:cNvPr>
          <p:cNvSpPr>
            <a:spLocks noGrp="1"/>
          </p:cNvSpPr>
          <p:nvPr/>
        </p:nvSpPr>
        <p:spPr>
          <a:xfrm>
            <a:off x="1981200" y="21088350"/>
            <a:ext cx="5191125" cy="4191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6000"/>
              </a:lnSpc>
              <a:buNone/>
              <a:defRPr sz="2025" b="1" i="0">
                <a:solidFill>
                  <a:srgbClr val="111318"/>
                </a:solidFill>
                <a:latin typeface="Arial"/>
                <a:ea typeface="Arial"/>
                <a:cs typeface="Arial"/>
              </a:defRPr>
            </a:pPr>
            <a:r>
              <a:rPr sz="2025" b="1" i="0">
                <a:solidFill>
                  <a:srgbClr val="111318"/>
                </a:solidFill>
                <a:latin typeface="Arial"/>
                <a:ea typeface="Arial"/>
                <a:cs typeface="Arial"/>
              </a:rPr>
              <a:t>Need  ·  prior diagnosis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DF808029-16ED-411F-B514-2AC37830E782}"/>
              </a:ext>
            </a:extLst>
          </p:cNvPr>
          <p:cNvSpPr>
            <a:spLocks noGrp="1"/>
          </p:cNvSpPr>
          <p:nvPr/>
        </p:nvSpPr>
        <p:spPr>
          <a:xfrm>
            <a:off x="9525000" y="18973800"/>
            <a:ext cx="4191000" cy="2724150"/>
          </a:xfrm>
          <a:prstGeom prst="roundRect">
            <a:avLst>
              <a:gd name="adj" fmla="val 7692"/>
            </a:avLst>
          </a:prstGeom>
          <a:solidFill>
            <a:srgbClr val="DDF3FD"/>
          </a:solidFill>
          <a:ln w="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54CFA1B-2275-4175-9B08-EB9527411690}"/>
              </a:ext>
            </a:extLst>
          </p:cNvPr>
          <p:cNvSpPr>
            <a:spLocks noGrp="1"/>
          </p:cNvSpPr>
          <p:nvPr/>
        </p:nvSpPr>
        <p:spPr>
          <a:xfrm>
            <a:off x="9906000" y="19431000"/>
            <a:ext cx="3429000" cy="1714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ctr">
              <a:lnSpc>
                <a:spcPct val="98000"/>
              </a:lnSpc>
              <a:buNone/>
              <a:defRPr sz="3000" b="1" i="0">
                <a:solidFill>
                  <a:srgbClr val="111318"/>
                </a:solidFill>
                <a:latin typeface="Arial"/>
                <a:ea typeface="Arial"/>
                <a:cs typeface="Arial"/>
              </a:defRPr>
            </a:pPr>
            <a:r>
              <a:rPr sz="3000" b="1" i="0">
                <a:solidFill>
                  <a:srgbClr val="111318"/>
                </a:solidFill>
                <a:latin typeface="Arial"/>
                <a:ea typeface="Arial"/>
                <a:cs typeface="Arial"/>
              </a:rPr>
              <a:t>Formal</a:t>
            </a:r>
          </a:p>
          <a:p>
            <a:pPr algn="ctr">
              <a:lnSpc>
                <a:spcPct val="98000"/>
              </a:lnSpc>
              <a:buNone/>
              <a:defRPr sz="3000" b="1" i="0">
                <a:solidFill>
                  <a:srgbClr val="111318"/>
                </a:solidFill>
                <a:latin typeface="Arial"/>
                <a:ea typeface="Arial"/>
                <a:cs typeface="Arial"/>
              </a:defRPr>
            </a:pPr>
            <a:r>
              <a:rPr sz="3000" b="1" i="0">
                <a:solidFill>
                  <a:srgbClr val="111318"/>
                </a:solidFill>
                <a:latin typeface="Arial"/>
                <a:ea typeface="Arial"/>
                <a:cs typeface="Arial"/>
              </a:rPr>
              <a:t>service</a:t>
            </a:r>
          </a:p>
          <a:p>
            <a:pPr algn="ctr">
              <a:lnSpc>
                <a:spcPct val="98000"/>
              </a:lnSpc>
              <a:buNone/>
              <a:defRPr sz="3000" b="1" i="0">
                <a:solidFill>
                  <a:srgbClr val="111318"/>
                </a:solidFill>
                <a:latin typeface="Arial"/>
                <a:ea typeface="Arial"/>
                <a:cs typeface="Arial"/>
              </a:defRPr>
            </a:pPr>
            <a:r>
              <a:rPr sz="3000" b="1" i="0">
                <a:solidFill>
                  <a:srgbClr val="111318"/>
                </a:solidFill>
                <a:latin typeface="Arial"/>
                <a:ea typeface="Arial"/>
                <a:cs typeface="Arial"/>
              </a:rPr>
              <a:t>utilization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6391410E-C03D-4870-8C6A-0C89C6BB1769}"/>
              </a:ext>
            </a:extLst>
          </p:cNvPr>
          <p:cNvSpPr>
            <a:spLocks noGrp="1"/>
          </p:cNvSpPr>
          <p:nvPr/>
        </p:nvSpPr>
        <p:spPr>
          <a:xfrm>
            <a:off x="1714500" y="22002750"/>
            <a:ext cx="12001500" cy="838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ctr">
              <a:lnSpc>
                <a:spcPct val="106000"/>
              </a:lnSpc>
              <a:buNone/>
              <a:defRPr sz="1875" b="0" i="1">
                <a:solidFill>
                  <a:srgbClr val="666D78"/>
                </a:solidFill>
                <a:latin typeface="Arial"/>
                <a:ea typeface="Arial"/>
                <a:cs typeface="Arial"/>
              </a:defRPr>
            </a:pPr>
            <a:r>
              <a:rPr sz="2400" b="0" i="1" dirty="0">
                <a:solidFill>
                  <a:srgbClr val="666D78"/>
                </a:solidFill>
                <a:latin typeface="Arial"/>
                <a:ea typeface="Arial"/>
                <a:cs typeface="Arial"/>
              </a:rPr>
              <a:t>Andersen’s Behavioral Model  +  Health Belief Model  +  Social Cognitive Theory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3793EEB-6EB1-4493-AAE3-722D77F1CCF6}"/>
              </a:ext>
            </a:extLst>
          </p:cNvPr>
          <p:cNvSpPr>
            <a:spLocks noGrp="1"/>
          </p:cNvSpPr>
          <p:nvPr/>
        </p:nvSpPr>
        <p:spPr>
          <a:xfrm>
            <a:off x="1714500" y="23364825"/>
            <a:ext cx="800100" cy="95250"/>
          </a:xfrm>
          <a:prstGeom prst="rect">
            <a:avLst/>
          </a:prstGeom>
          <a:solidFill>
            <a:srgbClr val="3D8DFF"/>
          </a:solidFill>
          <a:ln w="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89FF1691-22E5-47EF-AEFF-25DE24AA7001}"/>
              </a:ext>
            </a:extLst>
          </p:cNvPr>
          <p:cNvSpPr>
            <a:spLocks noGrp="1"/>
          </p:cNvSpPr>
          <p:nvPr/>
        </p:nvSpPr>
        <p:spPr>
          <a:xfrm>
            <a:off x="1714500" y="23612475"/>
            <a:ext cx="12001500" cy="647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96000"/>
              </a:lnSpc>
              <a:buNone/>
              <a:defRPr sz="3450" b="1" i="0">
                <a:solidFill>
                  <a:srgbClr val="111318"/>
                </a:solidFill>
                <a:latin typeface="Arial"/>
                <a:ea typeface="Arial"/>
                <a:cs typeface="Arial"/>
              </a:defRPr>
            </a:pPr>
            <a:r>
              <a:rPr sz="3450" b="1" i="0">
                <a:solidFill>
                  <a:srgbClr val="111318"/>
                </a:solidFill>
                <a:latin typeface="Arial"/>
                <a:ea typeface="Arial"/>
                <a:cs typeface="Arial"/>
              </a:rPr>
              <a:t>METHODS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DAD3E6B7-571E-43D7-873A-F0FC03BFD767}"/>
              </a:ext>
            </a:extLst>
          </p:cNvPr>
          <p:cNvSpPr>
            <a:spLocks noGrp="1"/>
          </p:cNvSpPr>
          <p:nvPr/>
        </p:nvSpPr>
        <p:spPr>
          <a:xfrm>
            <a:off x="1714500" y="24336375"/>
            <a:ext cx="12001500" cy="5953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14000"/>
              </a:lnSpc>
              <a:buNone/>
              <a:defRPr sz="2175" b="0" i="0">
                <a:solidFill>
                  <a:srgbClr val="30343B"/>
                </a:solidFill>
                <a:latin typeface="Arial"/>
                <a:ea typeface="Arial"/>
                <a:cs typeface="Arial"/>
              </a:defRPr>
            </a:pPr>
            <a:r>
              <a:rPr sz="3200" b="0" i="0" dirty="0">
                <a:solidFill>
                  <a:srgbClr val="30343B"/>
                </a:solidFill>
                <a:latin typeface="Arial"/>
                <a:ea typeface="Arial"/>
                <a:cs typeface="Arial"/>
              </a:rPr>
              <a:t>• Design: Cross-sectional survey, July 2024</a:t>
            </a:r>
          </a:p>
          <a:p>
            <a:pPr algn="l">
              <a:lnSpc>
                <a:spcPct val="114000"/>
              </a:lnSpc>
              <a:buNone/>
              <a:defRPr sz="2175" b="0" i="0">
                <a:solidFill>
                  <a:srgbClr val="30343B"/>
                </a:solidFill>
                <a:latin typeface="Arial"/>
                <a:ea typeface="Arial"/>
                <a:cs typeface="Arial"/>
              </a:defRPr>
            </a:pPr>
            <a:r>
              <a:rPr sz="3200" b="0" i="0" dirty="0">
                <a:solidFill>
                  <a:srgbClr val="30343B"/>
                </a:solidFill>
                <a:latin typeface="Arial"/>
                <a:ea typeface="Arial"/>
                <a:cs typeface="Arial"/>
              </a:rPr>
              <a:t>• Sample: Purposive sample of 500 adults</a:t>
            </a:r>
          </a:p>
          <a:p>
            <a:pPr algn="l">
              <a:lnSpc>
                <a:spcPct val="114000"/>
              </a:lnSpc>
              <a:buNone/>
              <a:defRPr sz="2175" b="0" i="0">
                <a:solidFill>
                  <a:srgbClr val="30343B"/>
                </a:solidFill>
                <a:latin typeface="Arial"/>
                <a:ea typeface="Arial"/>
                <a:cs typeface="Arial"/>
              </a:defRPr>
            </a:pPr>
            <a:r>
              <a:rPr sz="3200" b="0" i="0" dirty="0">
                <a:solidFill>
                  <a:srgbClr val="30343B"/>
                </a:solidFill>
                <a:latin typeface="Arial"/>
                <a:ea typeface="Arial"/>
                <a:cs typeface="Arial"/>
              </a:rPr>
              <a:t>• Setting: Southeast Texas</a:t>
            </a:r>
          </a:p>
          <a:p>
            <a:pPr algn="l">
              <a:lnSpc>
                <a:spcPct val="114000"/>
              </a:lnSpc>
              <a:buNone/>
              <a:defRPr sz="2175" b="0" i="0">
                <a:solidFill>
                  <a:srgbClr val="30343B"/>
                </a:solidFill>
                <a:latin typeface="Arial"/>
                <a:ea typeface="Arial"/>
                <a:cs typeface="Arial"/>
              </a:defRPr>
            </a:pPr>
            <a:r>
              <a:rPr sz="3200" b="0" i="0" dirty="0">
                <a:solidFill>
                  <a:srgbClr val="30343B"/>
                </a:solidFill>
                <a:latin typeface="Arial"/>
                <a:ea typeface="Arial"/>
                <a:cs typeface="Arial"/>
              </a:rPr>
              <a:t>• Outcome: Formal mental-health service utilization</a:t>
            </a:r>
          </a:p>
          <a:p>
            <a:pPr algn="l">
              <a:lnSpc>
                <a:spcPct val="114000"/>
              </a:lnSpc>
              <a:buNone/>
              <a:defRPr sz="2175" b="0" i="0">
                <a:solidFill>
                  <a:srgbClr val="30343B"/>
                </a:solidFill>
                <a:latin typeface="Arial"/>
                <a:ea typeface="Arial"/>
                <a:cs typeface="Arial"/>
              </a:defRPr>
            </a:pPr>
            <a:r>
              <a:rPr sz="3200" b="0" i="0" dirty="0">
                <a:solidFill>
                  <a:srgbClr val="30343B"/>
                </a:solidFill>
                <a:latin typeface="Arial"/>
                <a:ea typeface="Arial"/>
                <a:cs typeface="Arial"/>
              </a:rPr>
              <a:t>• Predictors: Diagnosis history, stigma, transportation, social media, mobile apps, podcasts</a:t>
            </a:r>
          </a:p>
          <a:p>
            <a:pPr algn="l">
              <a:lnSpc>
                <a:spcPct val="114000"/>
              </a:lnSpc>
              <a:buNone/>
              <a:defRPr sz="2175" b="0" i="0">
                <a:solidFill>
                  <a:srgbClr val="30343B"/>
                </a:solidFill>
                <a:latin typeface="Arial"/>
                <a:ea typeface="Arial"/>
                <a:cs typeface="Arial"/>
              </a:defRPr>
            </a:pPr>
            <a:r>
              <a:rPr sz="3200" b="0" i="0" dirty="0">
                <a:solidFill>
                  <a:srgbClr val="30343B"/>
                </a:solidFill>
                <a:latin typeface="Arial"/>
                <a:ea typeface="Arial"/>
                <a:cs typeface="Arial"/>
              </a:rPr>
              <a:t>• Controls: Age, gender, race, marital status, education, income, children in household</a:t>
            </a:r>
          </a:p>
          <a:p>
            <a:pPr algn="l">
              <a:lnSpc>
                <a:spcPct val="114000"/>
              </a:lnSpc>
              <a:buNone/>
              <a:defRPr sz="2175" b="0" i="0">
                <a:solidFill>
                  <a:srgbClr val="30343B"/>
                </a:solidFill>
                <a:latin typeface="Arial"/>
                <a:ea typeface="Arial"/>
                <a:cs typeface="Arial"/>
              </a:defRPr>
            </a:pPr>
            <a:r>
              <a:rPr sz="3200" b="0" i="0" dirty="0">
                <a:solidFill>
                  <a:srgbClr val="30343B"/>
                </a:solidFill>
                <a:latin typeface="Arial"/>
                <a:ea typeface="Arial"/>
                <a:cs typeface="Arial"/>
              </a:rPr>
              <a:t>• Analysis: Logistic regression in R; likelihood-ratio tests, McFadden pseudo R², and AIC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77C32F95-437C-4FDE-982A-F796B8E64264}"/>
              </a:ext>
            </a:extLst>
          </p:cNvPr>
          <p:cNvSpPr>
            <a:spLocks noGrp="1"/>
          </p:cNvSpPr>
          <p:nvPr/>
        </p:nvSpPr>
        <p:spPr>
          <a:xfrm>
            <a:off x="14611350" y="10363200"/>
            <a:ext cx="800100" cy="95250"/>
          </a:xfrm>
          <a:prstGeom prst="rect">
            <a:avLst/>
          </a:prstGeom>
          <a:solidFill>
            <a:srgbClr val="3D8DFF"/>
          </a:solidFill>
          <a:ln w="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BA35871F-3C44-4473-8519-9FDEA948CF6B}"/>
              </a:ext>
            </a:extLst>
          </p:cNvPr>
          <p:cNvSpPr>
            <a:spLocks noGrp="1"/>
          </p:cNvSpPr>
          <p:nvPr/>
        </p:nvSpPr>
        <p:spPr>
          <a:xfrm>
            <a:off x="14611350" y="10610850"/>
            <a:ext cx="14668500" cy="647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96000"/>
              </a:lnSpc>
              <a:buNone/>
              <a:defRPr sz="3450" b="1" i="0">
                <a:solidFill>
                  <a:srgbClr val="111318"/>
                </a:solidFill>
                <a:latin typeface="Arial"/>
                <a:ea typeface="Arial"/>
                <a:cs typeface="Arial"/>
              </a:defRPr>
            </a:pPr>
            <a:r>
              <a:rPr sz="3450" b="1" i="0">
                <a:solidFill>
                  <a:srgbClr val="111318"/>
                </a:solidFill>
                <a:latin typeface="Arial"/>
                <a:ea typeface="Arial"/>
                <a:cs typeface="Arial"/>
              </a:rPr>
              <a:t>KEY FINDINGS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A45C0AF6-7996-41D5-AF96-53294A0D035C}"/>
              </a:ext>
            </a:extLst>
          </p:cNvPr>
          <p:cNvSpPr>
            <a:spLocks noGrp="1"/>
          </p:cNvSpPr>
          <p:nvPr/>
        </p:nvSpPr>
        <p:spPr>
          <a:xfrm>
            <a:off x="14611350" y="11334750"/>
            <a:ext cx="14668500" cy="1714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10000"/>
              </a:lnSpc>
              <a:buNone/>
              <a:defRPr sz="2325" b="0" i="0">
                <a:solidFill>
                  <a:srgbClr val="30343B"/>
                </a:solidFill>
                <a:latin typeface="Arial"/>
                <a:ea typeface="Arial"/>
                <a:cs typeface="Arial"/>
              </a:defRPr>
            </a:pPr>
            <a:r>
              <a:rPr sz="3200" b="0" i="0" dirty="0">
                <a:solidFill>
                  <a:srgbClr val="30343B"/>
                </a:solidFill>
                <a:latin typeface="Arial"/>
                <a:ea typeface="Arial"/>
                <a:cs typeface="Arial"/>
              </a:rPr>
              <a:t>All six retained predictors were positively associated with utilization in the preferred parsimonious model (Model 2). Prior diagnosis produced the largest odds ratio.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0B2EEC0C-3AFD-47D4-8696-66655B8AEF15}"/>
              </a:ext>
            </a:extLst>
          </p:cNvPr>
          <p:cNvSpPr>
            <a:spLocks noGrp="1"/>
          </p:cNvSpPr>
          <p:nvPr/>
        </p:nvSpPr>
        <p:spPr>
          <a:xfrm>
            <a:off x="14611350" y="13049250"/>
            <a:ext cx="14668500" cy="495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6000"/>
              </a:lnSpc>
              <a:buNone/>
              <a:defRPr sz="2325" b="1" i="0">
                <a:solidFill>
                  <a:srgbClr val="111318"/>
                </a:solidFill>
                <a:latin typeface="Arial"/>
                <a:ea typeface="Arial"/>
                <a:cs typeface="Arial"/>
              </a:defRPr>
            </a:pPr>
            <a:r>
              <a:rPr sz="2325" b="1" i="0">
                <a:solidFill>
                  <a:srgbClr val="111318"/>
                </a:solidFill>
                <a:latin typeface="Arial"/>
                <a:ea typeface="Arial"/>
                <a:cs typeface="Arial"/>
              </a:rPr>
              <a:t>Adjusted odds ratios · Model 2</a:t>
            </a:r>
          </a:p>
        </p:txBody>
      </p:sp>
      <p:graphicFrame>
        <p:nvGraphicFramePr>
          <p:cNvPr id="161" name="Chart"/>
          <p:cNvGraphicFramePr/>
          <p:nvPr>
            <p:extLst>
              <p:ext uri="{D42A27DB-BD31-4B8C-83A1-F6EECF244321}">
                <p14:modId xmlns:p14="http://schemas.microsoft.com/office/powerpoint/2010/main" val="1493143137"/>
              </p:ext>
            </p:extLst>
          </p:nvPr>
        </p:nvGraphicFramePr>
        <p:xfrm>
          <a:off x="14611350" y="13668375"/>
          <a:ext cx="146685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6" name="Rectangle 55">
            <a:extLst>
              <a:ext uri="{FF2B5EF4-FFF2-40B4-BE49-F238E27FC236}">
                <a16:creationId xmlns:a16="http://schemas.microsoft.com/office/drawing/2014/main" id="{323F0877-3FF3-44F7-8F84-813A22D7EE33}"/>
              </a:ext>
            </a:extLst>
          </p:cNvPr>
          <p:cNvSpPr>
            <a:spLocks noGrp="1"/>
          </p:cNvSpPr>
          <p:nvPr/>
        </p:nvSpPr>
        <p:spPr>
          <a:xfrm>
            <a:off x="14611350" y="20955000"/>
            <a:ext cx="14668500" cy="5143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6000"/>
              </a:lnSpc>
              <a:buNone/>
              <a:defRPr sz="2325" b="1" i="0">
                <a:solidFill>
                  <a:srgbClr val="111318"/>
                </a:solidFill>
                <a:latin typeface="Arial"/>
                <a:ea typeface="Arial"/>
                <a:cs typeface="Arial"/>
              </a:defRPr>
            </a:pPr>
            <a:r>
              <a:rPr sz="3600" b="1" i="0">
                <a:solidFill>
                  <a:srgbClr val="111318"/>
                </a:solidFill>
                <a:latin typeface="Arial"/>
                <a:ea typeface="Arial"/>
                <a:cs typeface="Arial"/>
              </a:rPr>
              <a:t>Preferred model estimates</a:t>
            </a:r>
          </a:p>
        </p:txBody>
      </p:sp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A346A25B-48B2-4879-B449-C34E530D2C9C}"/>
              </a:ext>
            </a:extLst>
          </p:cNvPr>
          <p:cNvSpPr>
            <a:spLocks noGrp="1"/>
          </p:cNvSpPr>
          <p:nvPr/>
        </p:nvSpPr>
        <p:spPr>
          <a:xfrm>
            <a:off x="14611350" y="21621750"/>
            <a:ext cx="14668500" cy="628650"/>
          </a:xfrm>
          <a:prstGeom prst="roundRect">
            <a:avLst>
              <a:gd name="adj" fmla="val 12121"/>
            </a:avLst>
          </a:prstGeom>
          <a:solidFill>
            <a:srgbClr val="111318"/>
          </a:solidFill>
          <a:ln w="0">
            <a:noFill/>
            <a:prstDash val="solid"/>
          </a:ln>
        </p:spPr>
        <p:txBody>
          <a:bodyPr/>
          <a:lstStyle/>
          <a:p>
            <a:endParaRPr lang="en-US" sz="4000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A2FDAE82-C907-46DF-83E4-0E1D2C89851B}"/>
              </a:ext>
            </a:extLst>
          </p:cNvPr>
          <p:cNvSpPr>
            <a:spLocks noGrp="1"/>
          </p:cNvSpPr>
          <p:nvPr/>
        </p:nvSpPr>
        <p:spPr>
          <a:xfrm>
            <a:off x="14839950" y="21793200"/>
            <a:ext cx="4953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6000"/>
              </a:lnSpc>
              <a:buNone/>
              <a:defRPr sz="1725" b="1" i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000" b="1" i="0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PREDICTOR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B05B0186-B920-4A40-AF9B-A4C75469D20C}"/>
              </a:ext>
            </a:extLst>
          </p:cNvPr>
          <p:cNvSpPr>
            <a:spLocks noGrp="1"/>
          </p:cNvSpPr>
          <p:nvPr/>
        </p:nvSpPr>
        <p:spPr>
          <a:xfrm>
            <a:off x="21469350" y="21793200"/>
            <a:ext cx="1143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r">
              <a:lnSpc>
                <a:spcPct val="106000"/>
              </a:lnSpc>
              <a:buNone/>
              <a:defRPr sz="1725" b="1" i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600" b="1" i="0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OR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84DEAE3C-E5C6-4680-AA30-A74900C3C9DF}"/>
              </a:ext>
            </a:extLst>
          </p:cNvPr>
          <p:cNvSpPr>
            <a:spLocks noGrp="1"/>
          </p:cNvSpPr>
          <p:nvPr/>
        </p:nvSpPr>
        <p:spPr>
          <a:xfrm>
            <a:off x="23183850" y="21793200"/>
            <a:ext cx="43815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6000"/>
              </a:lnSpc>
              <a:buNone/>
              <a:defRPr sz="1725" b="1" i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600" b="1" i="0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95</a:t>
            </a:r>
            <a:r>
              <a:rPr b="1" i="0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%</a:t>
            </a:r>
            <a:r>
              <a:rPr sz="1600" b="1" i="0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 CI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23C658CD-143D-45FE-97E3-54D08DD77D13}"/>
              </a:ext>
            </a:extLst>
          </p:cNvPr>
          <p:cNvSpPr>
            <a:spLocks noGrp="1"/>
          </p:cNvSpPr>
          <p:nvPr/>
        </p:nvSpPr>
        <p:spPr>
          <a:xfrm>
            <a:off x="14611350" y="22364700"/>
            <a:ext cx="14668500" cy="781050"/>
          </a:xfrm>
          <a:prstGeom prst="rect">
            <a:avLst/>
          </a:prstGeom>
          <a:solidFill>
            <a:srgbClr val="F6F7F8"/>
          </a:solidFill>
          <a:ln w="0">
            <a:noFill/>
            <a:prstDash val="solid"/>
          </a:ln>
        </p:spPr>
        <p:txBody>
          <a:bodyPr/>
          <a:lstStyle/>
          <a:p>
            <a:endParaRPr lang="en-US" sz="2000"/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08646C15-62E7-4FFB-AD15-60612A92F835}"/>
              </a:ext>
            </a:extLst>
          </p:cNvPr>
          <p:cNvSpPr>
            <a:spLocks noGrp="1"/>
          </p:cNvSpPr>
          <p:nvPr/>
        </p:nvSpPr>
        <p:spPr>
          <a:xfrm>
            <a:off x="14839950" y="22555200"/>
            <a:ext cx="619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6000"/>
              </a:lnSpc>
              <a:buNone/>
              <a:defRPr sz="2025" b="1" i="0">
                <a:solidFill>
                  <a:srgbClr val="30343B"/>
                </a:solidFill>
                <a:latin typeface="Arial"/>
                <a:ea typeface="Arial"/>
                <a:cs typeface="Arial"/>
              </a:defRPr>
            </a:pPr>
            <a:r>
              <a:rPr sz="2400" b="1" i="0" dirty="0">
                <a:solidFill>
                  <a:srgbClr val="30343B"/>
                </a:solidFill>
                <a:latin typeface="Arial"/>
                <a:ea typeface="Arial"/>
                <a:cs typeface="Arial"/>
              </a:rPr>
              <a:t>Prior diagnosis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84873D02-366C-4A39-A681-87EBDED71149}"/>
              </a:ext>
            </a:extLst>
          </p:cNvPr>
          <p:cNvSpPr>
            <a:spLocks noGrp="1"/>
          </p:cNvSpPr>
          <p:nvPr/>
        </p:nvSpPr>
        <p:spPr>
          <a:xfrm>
            <a:off x="21183600" y="22555200"/>
            <a:ext cx="15240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r">
              <a:lnSpc>
                <a:spcPct val="106000"/>
              </a:lnSpc>
              <a:buNone/>
              <a:defRPr sz="2025" b="1" i="0">
                <a:solidFill>
                  <a:srgbClr val="111318"/>
                </a:solidFill>
                <a:latin typeface="Arial"/>
                <a:ea typeface="Arial"/>
                <a:cs typeface="Arial"/>
              </a:defRPr>
            </a:pPr>
            <a:r>
              <a:rPr sz="2400" b="1" i="0">
                <a:solidFill>
                  <a:srgbClr val="111318"/>
                </a:solidFill>
                <a:latin typeface="Arial"/>
                <a:ea typeface="Arial"/>
                <a:cs typeface="Arial"/>
              </a:rPr>
              <a:t>9.973***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68FD9839-0A67-4DCD-A7E6-33FAAF2F0A7F}"/>
              </a:ext>
            </a:extLst>
          </p:cNvPr>
          <p:cNvSpPr>
            <a:spLocks noGrp="1"/>
          </p:cNvSpPr>
          <p:nvPr/>
        </p:nvSpPr>
        <p:spPr>
          <a:xfrm>
            <a:off x="23183850" y="22555200"/>
            <a:ext cx="53340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6000"/>
              </a:lnSpc>
              <a:buNone/>
              <a:defRPr sz="2025" b="0" i="0">
                <a:solidFill>
                  <a:srgbClr val="30343B"/>
                </a:solidFill>
                <a:latin typeface="Arial"/>
                <a:ea typeface="Arial"/>
                <a:cs typeface="Arial"/>
              </a:defRPr>
            </a:pPr>
            <a:r>
              <a:rPr sz="2400" b="0" i="0">
                <a:solidFill>
                  <a:srgbClr val="30343B"/>
                </a:solidFill>
                <a:latin typeface="Arial"/>
                <a:ea typeface="Arial"/>
                <a:cs typeface="Arial"/>
              </a:rPr>
              <a:t>6.209–16.360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132676D2-1C20-48C1-81BD-2E46A92A2D85}"/>
              </a:ext>
            </a:extLst>
          </p:cNvPr>
          <p:cNvSpPr>
            <a:spLocks noGrp="1"/>
          </p:cNvSpPr>
          <p:nvPr/>
        </p:nvSpPr>
        <p:spPr>
          <a:xfrm>
            <a:off x="14839950" y="23431500"/>
            <a:ext cx="619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6000"/>
              </a:lnSpc>
              <a:buNone/>
              <a:defRPr sz="2025" b="0" i="0">
                <a:solidFill>
                  <a:srgbClr val="30343B"/>
                </a:solidFill>
                <a:latin typeface="Arial"/>
                <a:ea typeface="Arial"/>
                <a:cs typeface="Arial"/>
              </a:defRPr>
            </a:pPr>
            <a:r>
              <a:rPr sz="2400" b="0" i="0">
                <a:solidFill>
                  <a:srgbClr val="30343B"/>
                </a:solidFill>
                <a:latin typeface="Arial"/>
                <a:ea typeface="Arial"/>
                <a:cs typeface="Arial"/>
              </a:rPr>
              <a:t>Transportation barrier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F0DFA105-4613-4457-99CB-9C6BCE0F7FDE}"/>
              </a:ext>
            </a:extLst>
          </p:cNvPr>
          <p:cNvSpPr>
            <a:spLocks noGrp="1"/>
          </p:cNvSpPr>
          <p:nvPr/>
        </p:nvSpPr>
        <p:spPr>
          <a:xfrm>
            <a:off x="21183600" y="23431500"/>
            <a:ext cx="15240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r">
              <a:lnSpc>
                <a:spcPct val="106000"/>
              </a:lnSpc>
              <a:buNone/>
              <a:defRPr sz="2025" b="1" i="0">
                <a:solidFill>
                  <a:srgbClr val="111318"/>
                </a:solidFill>
                <a:latin typeface="Arial"/>
                <a:ea typeface="Arial"/>
                <a:cs typeface="Arial"/>
              </a:defRPr>
            </a:pPr>
            <a:r>
              <a:rPr sz="2400" b="1" i="0">
                <a:solidFill>
                  <a:srgbClr val="111318"/>
                </a:solidFill>
                <a:latin typeface="Arial"/>
                <a:ea typeface="Arial"/>
                <a:cs typeface="Arial"/>
              </a:rPr>
              <a:t>3.268**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2DD4EA69-A135-471B-B792-580F78D13BA2}"/>
              </a:ext>
            </a:extLst>
          </p:cNvPr>
          <p:cNvSpPr>
            <a:spLocks noGrp="1"/>
          </p:cNvSpPr>
          <p:nvPr/>
        </p:nvSpPr>
        <p:spPr>
          <a:xfrm>
            <a:off x="23183850" y="23431500"/>
            <a:ext cx="53340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6000"/>
              </a:lnSpc>
              <a:buNone/>
              <a:defRPr sz="2025" b="0" i="0">
                <a:solidFill>
                  <a:srgbClr val="30343B"/>
                </a:solidFill>
                <a:latin typeface="Arial"/>
                <a:ea typeface="Arial"/>
                <a:cs typeface="Arial"/>
              </a:defRPr>
            </a:pPr>
            <a:r>
              <a:rPr sz="2400" b="0" i="0">
                <a:solidFill>
                  <a:srgbClr val="30343B"/>
                </a:solidFill>
                <a:latin typeface="Arial"/>
                <a:ea typeface="Arial"/>
                <a:cs typeface="Arial"/>
              </a:rPr>
              <a:t>1.498–7.605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CB1BB701-1F3E-46F9-83AF-BA9147540C87}"/>
              </a:ext>
            </a:extLst>
          </p:cNvPr>
          <p:cNvSpPr>
            <a:spLocks noGrp="1"/>
          </p:cNvSpPr>
          <p:nvPr/>
        </p:nvSpPr>
        <p:spPr>
          <a:xfrm>
            <a:off x="14611350" y="24117300"/>
            <a:ext cx="14668500" cy="781050"/>
          </a:xfrm>
          <a:prstGeom prst="rect">
            <a:avLst/>
          </a:prstGeom>
          <a:solidFill>
            <a:srgbClr val="F6F7F8"/>
          </a:solidFill>
          <a:ln w="0">
            <a:noFill/>
            <a:prstDash val="solid"/>
          </a:ln>
        </p:spPr>
        <p:txBody>
          <a:bodyPr/>
          <a:lstStyle/>
          <a:p>
            <a:endParaRPr lang="en-US" sz="2000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167EE6F6-88FC-4F21-B1E5-2E412C7C1831}"/>
              </a:ext>
            </a:extLst>
          </p:cNvPr>
          <p:cNvSpPr>
            <a:spLocks noGrp="1"/>
          </p:cNvSpPr>
          <p:nvPr/>
        </p:nvSpPr>
        <p:spPr>
          <a:xfrm>
            <a:off x="14839950" y="24307800"/>
            <a:ext cx="619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6000"/>
              </a:lnSpc>
              <a:buNone/>
              <a:defRPr sz="2025" b="0" i="0">
                <a:solidFill>
                  <a:srgbClr val="30343B"/>
                </a:solidFill>
                <a:latin typeface="Arial"/>
                <a:ea typeface="Arial"/>
                <a:cs typeface="Arial"/>
              </a:defRPr>
            </a:pPr>
            <a:r>
              <a:rPr sz="2400" b="0" i="0">
                <a:solidFill>
                  <a:srgbClr val="30343B"/>
                </a:solidFill>
                <a:latin typeface="Arial"/>
                <a:ea typeface="Arial"/>
                <a:cs typeface="Arial"/>
              </a:rPr>
              <a:t>Marital status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710C2451-A70A-4C9B-B248-6D1391BEF034}"/>
              </a:ext>
            </a:extLst>
          </p:cNvPr>
          <p:cNvSpPr>
            <a:spLocks noGrp="1"/>
          </p:cNvSpPr>
          <p:nvPr/>
        </p:nvSpPr>
        <p:spPr>
          <a:xfrm>
            <a:off x="21183600" y="24307800"/>
            <a:ext cx="15240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r">
              <a:lnSpc>
                <a:spcPct val="106000"/>
              </a:lnSpc>
              <a:buNone/>
              <a:defRPr sz="2025" b="1" i="0">
                <a:solidFill>
                  <a:srgbClr val="111318"/>
                </a:solidFill>
                <a:latin typeface="Arial"/>
                <a:ea typeface="Arial"/>
                <a:cs typeface="Arial"/>
              </a:defRPr>
            </a:pPr>
            <a:r>
              <a:rPr sz="2400" b="1" i="0">
                <a:solidFill>
                  <a:srgbClr val="111318"/>
                </a:solidFill>
                <a:latin typeface="Arial"/>
                <a:ea typeface="Arial"/>
                <a:cs typeface="Arial"/>
              </a:rPr>
              <a:t>1.919**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92D67170-1A74-4696-934D-F1E7DB286853}"/>
              </a:ext>
            </a:extLst>
          </p:cNvPr>
          <p:cNvSpPr>
            <a:spLocks noGrp="1"/>
          </p:cNvSpPr>
          <p:nvPr/>
        </p:nvSpPr>
        <p:spPr>
          <a:xfrm>
            <a:off x="23183850" y="24307800"/>
            <a:ext cx="53340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6000"/>
              </a:lnSpc>
              <a:buNone/>
              <a:defRPr sz="2025" b="0" i="0">
                <a:solidFill>
                  <a:srgbClr val="30343B"/>
                </a:solidFill>
                <a:latin typeface="Arial"/>
                <a:ea typeface="Arial"/>
                <a:cs typeface="Arial"/>
              </a:defRPr>
            </a:pPr>
            <a:r>
              <a:rPr sz="2400" b="0" i="0">
                <a:solidFill>
                  <a:srgbClr val="30343B"/>
                </a:solidFill>
                <a:latin typeface="Arial"/>
                <a:ea typeface="Arial"/>
                <a:cs typeface="Arial"/>
              </a:rPr>
              <a:t>1.183–3.162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578D319A-FCB9-46AD-8193-5571CDC65123}"/>
              </a:ext>
            </a:extLst>
          </p:cNvPr>
          <p:cNvSpPr>
            <a:spLocks noGrp="1"/>
          </p:cNvSpPr>
          <p:nvPr/>
        </p:nvSpPr>
        <p:spPr>
          <a:xfrm>
            <a:off x="14839950" y="25184100"/>
            <a:ext cx="619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6000"/>
              </a:lnSpc>
              <a:buNone/>
              <a:defRPr sz="2025" b="0" i="0">
                <a:solidFill>
                  <a:srgbClr val="30343B"/>
                </a:solidFill>
                <a:latin typeface="Arial"/>
                <a:ea typeface="Arial"/>
                <a:cs typeface="Arial"/>
              </a:defRPr>
            </a:pPr>
            <a:r>
              <a:rPr sz="2400" b="0" i="0">
                <a:solidFill>
                  <a:srgbClr val="30343B"/>
                </a:solidFill>
                <a:latin typeface="Arial"/>
                <a:ea typeface="Arial"/>
                <a:cs typeface="Arial"/>
              </a:rPr>
              <a:t>Stigma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835FAB0F-1DBD-4B83-A71B-7F71AB70F48A}"/>
              </a:ext>
            </a:extLst>
          </p:cNvPr>
          <p:cNvSpPr>
            <a:spLocks noGrp="1"/>
          </p:cNvSpPr>
          <p:nvPr/>
        </p:nvSpPr>
        <p:spPr>
          <a:xfrm>
            <a:off x="21183600" y="25184100"/>
            <a:ext cx="15240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r">
              <a:lnSpc>
                <a:spcPct val="106000"/>
              </a:lnSpc>
              <a:buNone/>
              <a:defRPr sz="2025" b="1" i="0">
                <a:solidFill>
                  <a:srgbClr val="111318"/>
                </a:solidFill>
                <a:latin typeface="Arial"/>
                <a:ea typeface="Arial"/>
                <a:cs typeface="Arial"/>
              </a:defRPr>
            </a:pPr>
            <a:r>
              <a:rPr sz="2400" b="1" i="0">
                <a:solidFill>
                  <a:srgbClr val="111318"/>
                </a:solidFill>
                <a:latin typeface="Arial"/>
                <a:ea typeface="Arial"/>
                <a:cs typeface="Arial"/>
              </a:rPr>
              <a:t>1.831*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B29FE955-A65B-4180-879C-AC7A24C8936E}"/>
              </a:ext>
            </a:extLst>
          </p:cNvPr>
          <p:cNvSpPr>
            <a:spLocks noGrp="1"/>
          </p:cNvSpPr>
          <p:nvPr/>
        </p:nvSpPr>
        <p:spPr>
          <a:xfrm>
            <a:off x="23183850" y="25184100"/>
            <a:ext cx="53340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6000"/>
              </a:lnSpc>
              <a:buNone/>
              <a:defRPr sz="2025" b="0" i="0">
                <a:solidFill>
                  <a:srgbClr val="30343B"/>
                </a:solidFill>
                <a:latin typeface="Arial"/>
                <a:ea typeface="Arial"/>
                <a:cs typeface="Arial"/>
              </a:defRPr>
            </a:pPr>
            <a:r>
              <a:rPr sz="2400" b="0" i="0">
                <a:solidFill>
                  <a:srgbClr val="30343B"/>
                </a:solidFill>
                <a:latin typeface="Arial"/>
                <a:ea typeface="Arial"/>
                <a:cs typeface="Arial"/>
              </a:rPr>
              <a:t>1.023–3.289</a:t>
            </a: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71869599-0832-4A8F-9C0A-DB0C19D9CC3C}"/>
              </a:ext>
            </a:extLst>
          </p:cNvPr>
          <p:cNvSpPr>
            <a:spLocks noGrp="1"/>
          </p:cNvSpPr>
          <p:nvPr/>
        </p:nvSpPr>
        <p:spPr>
          <a:xfrm>
            <a:off x="14611350" y="25869900"/>
            <a:ext cx="14668500" cy="781050"/>
          </a:xfrm>
          <a:prstGeom prst="rect">
            <a:avLst/>
          </a:prstGeom>
          <a:solidFill>
            <a:srgbClr val="F6F7F8"/>
          </a:solidFill>
          <a:ln w="0">
            <a:noFill/>
            <a:prstDash val="solid"/>
          </a:ln>
        </p:spPr>
        <p:txBody>
          <a:bodyPr/>
          <a:lstStyle/>
          <a:p>
            <a:endParaRPr lang="en-US" sz="2000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C44DAFBD-B86E-46EA-A2EF-6B35BFBF233D}"/>
              </a:ext>
            </a:extLst>
          </p:cNvPr>
          <p:cNvSpPr>
            <a:spLocks noGrp="1"/>
          </p:cNvSpPr>
          <p:nvPr/>
        </p:nvSpPr>
        <p:spPr>
          <a:xfrm>
            <a:off x="14839950" y="26060400"/>
            <a:ext cx="619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6000"/>
              </a:lnSpc>
              <a:buNone/>
              <a:defRPr sz="2025" b="0" i="0">
                <a:solidFill>
                  <a:srgbClr val="30343B"/>
                </a:solidFill>
                <a:latin typeface="Arial"/>
                <a:ea typeface="Arial"/>
                <a:cs typeface="Arial"/>
              </a:defRPr>
            </a:pPr>
            <a:r>
              <a:rPr sz="2400" b="0" i="0">
                <a:solidFill>
                  <a:srgbClr val="30343B"/>
                </a:solidFill>
                <a:latin typeface="Arial"/>
                <a:ea typeface="Arial"/>
                <a:cs typeface="Arial"/>
              </a:rPr>
              <a:t>Children in household</a:t>
            </a: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EB394F78-ED38-41EE-A54D-A827FA33421B}"/>
              </a:ext>
            </a:extLst>
          </p:cNvPr>
          <p:cNvSpPr>
            <a:spLocks noGrp="1"/>
          </p:cNvSpPr>
          <p:nvPr/>
        </p:nvSpPr>
        <p:spPr>
          <a:xfrm>
            <a:off x="21183600" y="26060400"/>
            <a:ext cx="15240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r">
              <a:lnSpc>
                <a:spcPct val="106000"/>
              </a:lnSpc>
              <a:buNone/>
              <a:defRPr sz="2025" b="1" i="0">
                <a:solidFill>
                  <a:srgbClr val="111318"/>
                </a:solidFill>
                <a:latin typeface="Arial"/>
                <a:ea typeface="Arial"/>
                <a:cs typeface="Arial"/>
              </a:defRPr>
            </a:pPr>
            <a:r>
              <a:rPr sz="2400" b="1" i="0">
                <a:solidFill>
                  <a:srgbClr val="111318"/>
                </a:solidFill>
                <a:latin typeface="Arial"/>
                <a:ea typeface="Arial"/>
                <a:cs typeface="Arial"/>
              </a:rPr>
              <a:t>1.376*</a:t>
            </a: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1A1E46DC-F853-4A2A-906A-F29B74B1FDD9}"/>
              </a:ext>
            </a:extLst>
          </p:cNvPr>
          <p:cNvSpPr>
            <a:spLocks noGrp="1"/>
          </p:cNvSpPr>
          <p:nvPr/>
        </p:nvSpPr>
        <p:spPr>
          <a:xfrm>
            <a:off x="23183850" y="26060400"/>
            <a:ext cx="53340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6000"/>
              </a:lnSpc>
              <a:buNone/>
              <a:defRPr sz="2025" b="0" i="0">
                <a:solidFill>
                  <a:srgbClr val="30343B"/>
                </a:solidFill>
                <a:latin typeface="Arial"/>
                <a:ea typeface="Arial"/>
                <a:cs typeface="Arial"/>
              </a:defRPr>
            </a:pPr>
            <a:r>
              <a:rPr sz="2400" b="0" i="0">
                <a:solidFill>
                  <a:srgbClr val="30343B"/>
                </a:solidFill>
                <a:latin typeface="Arial"/>
                <a:ea typeface="Arial"/>
                <a:cs typeface="Arial"/>
              </a:rPr>
              <a:t>1.078–1.758</a:t>
            </a: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F22E12EF-E746-4CC6-B26E-C03F9674E95C}"/>
              </a:ext>
            </a:extLst>
          </p:cNvPr>
          <p:cNvSpPr>
            <a:spLocks noGrp="1"/>
          </p:cNvSpPr>
          <p:nvPr/>
        </p:nvSpPr>
        <p:spPr>
          <a:xfrm>
            <a:off x="14839950" y="26936700"/>
            <a:ext cx="619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6000"/>
              </a:lnSpc>
              <a:buNone/>
              <a:defRPr sz="2025" b="0" i="0">
                <a:solidFill>
                  <a:srgbClr val="30343B"/>
                </a:solidFill>
                <a:latin typeface="Arial"/>
                <a:ea typeface="Arial"/>
                <a:cs typeface="Arial"/>
              </a:defRPr>
            </a:pPr>
            <a:r>
              <a:rPr sz="2400" b="0" i="0">
                <a:solidFill>
                  <a:srgbClr val="30343B"/>
                </a:solidFill>
                <a:latin typeface="Arial"/>
                <a:ea typeface="Arial"/>
                <a:cs typeface="Arial"/>
              </a:rPr>
              <a:t>Social-media exposure</a:t>
            </a: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14446046-5B9B-405F-9A53-1632DA9844E2}"/>
              </a:ext>
            </a:extLst>
          </p:cNvPr>
          <p:cNvSpPr>
            <a:spLocks noGrp="1"/>
          </p:cNvSpPr>
          <p:nvPr/>
        </p:nvSpPr>
        <p:spPr>
          <a:xfrm>
            <a:off x="21183600" y="26936700"/>
            <a:ext cx="15240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r">
              <a:lnSpc>
                <a:spcPct val="106000"/>
              </a:lnSpc>
              <a:buNone/>
              <a:defRPr sz="2025" b="1" i="0">
                <a:solidFill>
                  <a:srgbClr val="111318"/>
                </a:solidFill>
                <a:latin typeface="Arial"/>
                <a:ea typeface="Arial"/>
                <a:cs typeface="Arial"/>
              </a:defRPr>
            </a:pPr>
            <a:r>
              <a:rPr sz="2400" b="1" i="0">
                <a:solidFill>
                  <a:srgbClr val="111318"/>
                </a:solidFill>
                <a:latin typeface="Arial"/>
                <a:ea typeface="Arial"/>
                <a:cs typeface="Arial"/>
              </a:rPr>
              <a:t>1.100*</a:t>
            </a: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EDA14A88-CE5F-4180-BAEB-E7054314A067}"/>
              </a:ext>
            </a:extLst>
          </p:cNvPr>
          <p:cNvSpPr>
            <a:spLocks noGrp="1"/>
          </p:cNvSpPr>
          <p:nvPr/>
        </p:nvSpPr>
        <p:spPr>
          <a:xfrm>
            <a:off x="23183850" y="26936700"/>
            <a:ext cx="53340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6000"/>
              </a:lnSpc>
              <a:buNone/>
              <a:defRPr sz="2025" b="0" i="0">
                <a:solidFill>
                  <a:srgbClr val="30343B"/>
                </a:solidFill>
                <a:latin typeface="Arial"/>
                <a:ea typeface="Arial"/>
                <a:cs typeface="Arial"/>
              </a:defRPr>
            </a:pPr>
            <a:r>
              <a:rPr sz="2400" b="0" i="0">
                <a:solidFill>
                  <a:srgbClr val="30343B"/>
                </a:solidFill>
                <a:latin typeface="Arial"/>
                <a:ea typeface="Arial"/>
                <a:cs typeface="Arial"/>
              </a:rPr>
              <a:t>1.019–1.189</a:t>
            </a: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5C5CF53B-2DAE-4171-8AC9-D75B0675FB66}"/>
              </a:ext>
            </a:extLst>
          </p:cNvPr>
          <p:cNvSpPr>
            <a:spLocks noGrp="1"/>
          </p:cNvSpPr>
          <p:nvPr/>
        </p:nvSpPr>
        <p:spPr>
          <a:xfrm>
            <a:off x="14639925" y="27765374"/>
            <a:ext cx="14668500" cy="6953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r">
              <a:lnSpc>
                <a:spcPct val="106000"/>
              </a:lnSpc>
              <a:buNone/>
              <a:defRPr sz="1725" b="0" i="0">
                <a:solidFill>
                  <a:srgbClr val="666D78"/>
                </a:solidFill>
                <a:latin typeface="Arial"/>
                <a:ea typeface="Arial"/>
                <a:cs typeface="Arial"/>
              </a:defRPr>
            </a:pPr>
            <a:r>
              <a:rPr sz="2000" b="0" i="0" dirty="0">
                <a:solidFill>
                  <a:srgbClr val="666D78"/>
                </a:solidFill>
                <a:latin typeface="Arial"/>
                <a:ea typeface="Arial"/>
                <a:cs typeface="Arial"/>
              </a:rPr>
              <a:t>*p &lt; .05   **p &lt; .01   ***p &lt; .001</a:t>
            </a:r>
          </a:p>
        </p:txBody>
      </p:sp>
      <p:sp>
        <p:nvSpPr>
          <p:cNvPr id="83" name="Rectangle: Rounded Corners 82">
            <a:extLst>
              <a:ext uri="{FF2B5EF4-FFF2-40B4-BE49-F238E27FC236}">
                <a16:creationId xmlns:a16="http://schemas.microsoft.com/office/drawing/2014/main" id="{5E3936FB-054C-414D-A959-73EADED0A714}"/>
              </a:ext>
            </a:extLst>
          </p:cNvPr>
          <p:cNvSpPr>
            <a:spLocks noGrp="1"/>
          </p:cNvSpPr>
          <p:nvPr/>
        </p:nvSpPr>
        <p:spPr>
          <a:xfrm>
            <a:off x="14611350" y="28479750"/>
            <a:ext cx="14668500" cy="1714500"/>
          </a:xfrm>
          <a:prstGeom prst="roundRect">
            <a:avLst>
              <a:gd name="adj" fmla="val 11111"/>
            </a:avLst>
          </a:prstGeom>
          <a:solidFill>
            <a:srgbClr val="DDF3FD"/>
          </a:solidFill>
          <a:ln w="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EB2F9C57-AEAE-43E5-A789-2D22E24C98E4}"/>
              </a:ext>
            </a:extLst>
          </p:cNvPr>
          <p:cNvSpPr>
            <a:spLocks noGrp="1"/>
          </p:cNvSpPr>
          <p:nvPr/>
        </p:nvSpPr>
        <p:spPr>
          <a:xfrm>
            <a:off x="14935200" y="28765500"/>
            <a:ext cx="34290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6000"/>
              </a:lnSpc>
              <a:buNone/>
              <a:defRPr sz="2100" b="1" i="0">
                <a:solidFill>
                  <a:srgbClr val="111318"/>
                </a:solidFill>
                <a:latin typeface="Arial"/>
                <a:ea typeface="Arial"/>
                <a:cs typeface="Arial"/>
              </a:defRPr>
            </a:pPr>
            <a:r>
              <a:rPr sz="2100" b="1" i="0">
                <a:solidFill>
                  <a:srgbClr val="111318"/>
                </a:solidFill>
                <a:latin typeface="Arial"/>
                <a:ea typeface="Arial"/>
                <a:cs typeface="Arial"/>
              </a:rPr>
              <a:t>Model performance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49B1DCE9-907F-4458-980A-9FA776F4F571}"/>
              </a:ext>
            </a:extLst>
          </p:cNvPr>
          <p:cNvSpPr>
            <a:spLocks noGrp="1"/>
          </p:cNvSpPr>
          <p:nvPr/>
        </p:nvSpPr>
        <p:spPr>
          <a:xfrm>
            <a:off x="14935200" y="29279850"/>
            <a:ext cx="140208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6000"/>
              </a:lnSpc>
              <a:buNone/>
              <a:defRPr sz="2175" b="1" i="0">
                <a:solidFill>
                  <a:srgbClr val="30343B"/>
                </a:solidFill>
                <a:latin typeface="Arial"/>
                <a:ea typeface="Arial"/>
                <a:cs typeface="Arial"/>
              </a:defRPr>
            </a:pPr>
            <a:r>
              <a:rPr sz="2175" b="1" i="0">
                <a:solidFill>
                  <a:srgbClr val="30343B"/>
                </a:solidFill>
                <a:latin typeface="Arial"/>
                <a:ea typeface="Arial"/>
                <a:cs typeface="Arial"/>
              </a:rPr>
              <a:t>McFadden pseudo R² = .282   ·   log likelihood = −220.567   ·   AIC = 455.00</a:t>
            </a: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D1E580E3-FCD3-4E48-8D82-89EAFDFFE071}"/>
              </a:ext>
            </a:extLst>
          </p:cNvPr>
          <p:cNvSpPr>
            <a:spLocks noGrp="1"/>
          </p:cNvSpPr>
          <p:nvPr/>
        </p:nvSpPr>
        <p:spPr>
          <a:xfrm>
            <a:off x="30175200" y="10363200"/>
            <a:ext cx="800100" cy="95250"/>
          </a:xfrm>
          <a:prstGeom prst="rect">
            <a:avLst/>
          </a:prstGeom>
          <a:solidFill>
            <a:srgbClr val="3D8DFF"/>
          </a:solidFill>
          <a:ln w="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EE2EF131-C079-4B0B-A095-DF24B9AECA7C}"/>
              </a:ext>
            </a:extLst>
          </p:cNvPr>
          <p:cNvSpPr>
            <a:spLocks noGrp="1"/>
          </p:cNvSpPr>
          <p:nvPr/>
        </p:nvSpPr>
        <p:spPr>
          <a:xfrm>
            <a:off x="30175200" y="10610850"/>
            <a:ext cx="12001500" cy="647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96000"/>
              </a:lnSpc>
              <a:buNone/>
              <a:defRPr sz="3450" b="1" i="0">
                <a:solidFill>
                  <a:srgbClr val="111318"/>
                </a:solidFill>
                <a:latin typeface="Arial"/>
                <a:ea typeface="Arial"/>
                <a:cs typeface="Arial"/>
              </a:defRPr>
            </a:pPr>
            <a:r>
              <a:rPr sz="3450" b="1" i="0">
                <a:solidFill>
                  <a:srgbClr val="111318"/>
                </a:solidFill>
                <a:latin typeface="Arial"/>
                <a:ea typeface="Arial"/>
                <a:cs typeface="Arial"/>
              </a:rPr>
              <a:t>INTERPRETATION</a:t>
            </a: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7AE73DDD-A849-4FCB-B707-C4C1DB3043C8}"/>
              </a:ext>
            </a:extLst>
          </p:cNvPr>
          <p:cNvSpPr>
            <a:spLocks noGrp="1"/>
          </p:cNvSpPr>
          <p:nvPr/>
        </p:nvSpPr>
        <p:spPr>
          <a:xfrm>
            <a:off x="30175200" y="11334750"/>
            <a:ext cx="12001500" cy="4953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12000"/>
              </a:lnSpc>
              <a:buNone/>
              <a:defRPr sz="2325" b="0" i="0">
                <a:solidFill>
                  <a:srgbClr val="30343B"/>
                </a:solidFill>
                <a:latin typeface="Arial"/>
                <a:ea typeface="Arial"/>
                <a:cs typeface="Arial"/>
              </a:defRPr>
            </a:pPr>
            <a:r>
              <a:rPr sz="3200" b="0" i="0" dirty="0">
                <a:solidFill>
                  <a:srgbClr val="30343B"/>
                </a:solidFill>
                <a:latin typeface="Arial"/>
                <a:ea typeface="Arial"/>
                <a:cs typeface="Arial"/>
              </a:rPr>
              <a:t>• Prior diagnosis appears to function as a major gateway into formal care.</a:t>
            </a:r>
          </a:p>
          <a:p>
            <a:endParaRPr sz="3200" b="0" i="0" dirty="0">
              <a:solidFill>
                <a:srgbClr val="30343B"/>
              </a:solidFill>
              <a:latin typeface="Arial"/>
              <a:ea typeface="Arial"/>
              <a:cs typeface="Arial"/>
            </a:endParaRPr>
          </a:p>
          <a:p>
            <a:pPr algn="l">
              <a:lnSpc>
                <a:spcPct val="112000"/>
              </a:lnSpc>
              <a:buNone/>
              <a:defRPr sz="2325" b="0" i="0">
                <a:solidFill>
                  <a:srgbClr val="30343B"/>
                </a:solidFill>
                <a:latin typeface="Arial"/>
                <a:ea typeface="Arial"/>
                <a:cs typeface="Arial"/>
              </a:defRPr>
            </a:pPr>
            <a:r>
              <a:rPr sz="3200" b="0" i="0" dirty="0">
                <a:solidFill>
                  <a:srgbClr val="30343B"/>
                </a:solidFill>
                <a:latin typeface="Arial"/>
                <a:ea typeface="Arial"/>
                <a:cs typeface="Arial"/>
              </a:rPr>
              <a:t>• Social media may provide cues to action and help normalize treatment-seeking.</a:t>
            </a:r>
          </a:p>
          <a:p>
            <a:endParaRPr sz="3200" b="0" i="0" dirty="0">
              <a:solidFill>
                <a:srgbClr val="30343B"/>
              </a:solidFill>
              <a:latin typeface="Arial"/>
              <a:ea typeface="Arial"/>
              <a:cs typeface="Arial"/>
            </a:endParaRPr>
          </a:p>
          <a:p>
            <a:pPr algn="l">
              <a:lnSpc>
                <a:spcPct val="112000"/>
              </a:lnSpc>
              <a:buNone/>
              <a:defRPr sz="2325" b="0" i="0">
                <a:solidFill>
                  <a:srgbClr val="30343B"/>
                </a:solidFill>
                <a:latin typeface="Arial"/>
                <a:ea typeface="Arial"/>
                <a:cs typeface="Arial"/>
              </a:defRPr>
            </a:pPr>
            <a:r>
              <a:rPr sz="3200" b="0" i="0" dirty="0">
                <a:solidFill>
                  <a:srgbClr val="30343B"/>
                </a:solidFill>
                <a:latin typeface="Arial"/>
                <a:ea typeface="Arial"/>
                <a:cs typeface="Arial"/>
              </a:rPr>
              <a:t>• Positive associations for stigma and transportation are less intuitive; they may reflect stage-dependent stigma, greater underlying need, or telehealth workarounds.</a:t>
            </a: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C1991191-88B9-4CCE-9EE7-7546EE0430BE}"/>
              </a:ext>
            </a:extLst>
          </p:cNvPr>
          <p:cNvSpPr>
            <a:spLocks noGrp="1"/>
          </p:cNvSpPr>
          <p:nvPr/>
        </p:nvSpPr>
        <p:spPr>
          <a:xfrm>
            <a:off x="30175200" y="16935450"/>
            <a:ext cx="800100" cy="95250"/>
          </a:xfrm>
          <a:prstGeom prst="rect">
            <a:avLst/>
          </a:prstGeom>
          <a:solidFill>
            <a:srgbClr val="3D8DFF"/>
          </a:solidFill>
          <a:ln w="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DA36F9A4-8CE9-431E-BD30-85990957FB28}"/>
              </a:ext>
            </a:extLst>
          </p:cNvPr>
          <p:cNvSpPr>
            <a:spLocks noGrp="1"/>
          </p:cNvSpPr>
          <p:nvPr/>
        </p:nvSpPr>
        <p:spPr>
          <a:xfrm>
            <a:off x="30175200" y="17183100"/>
            <a:ext cx="12001500" cy="647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96000"/>
              </a:lnSpc>
              <a:buNone/>
              <a:defRPr sz="3450" b="1" i="0">
                <a:solidFill>
                  <a:srgbClr val="111318"/>
                </a:solidFill>
                <a:latin typeface="Arial"/>
                <a:ea typeface="Arial"/>
                <a:cs typeface="Arial"/>
              </a:defRPr>
            </a:pPr>
            <a:r>
              <a:rPr sz="3450" b="1" i="0">
                <a:solidFill>
                  <a:srgbClr val="111318"/>
                </a:solidFill>
                <a:latin typeface="Arial"/>
                <a:ea typeface="Arial"/>
                <a:cs typeface="Arial"/>
              </a:rPr>
              <a:t>PRACTICE IMPLICATIONS</a:t>
            </a:r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EE69C485-D466-41CF-8B51-E0CF65198F59}"/>
              </a:ext>
            </a:extLst>
          </p:cNvPr>
          <p:cNvSpPr>
            <a:spLocks noGrp="1"/>
          </p:cNvSpPr>
          <p:nvPr/>
        </p:nvSpPr>
        <p:spPr>
          <a:xfrm>
            <a:off x="30175200" y="17907000"/>
            <a:ext cx="12001500" cy="6667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10000"/>
              </a:lnSpc>
              <a:buNone/>
              <a:defRPr sz="2250" b="0" i="0">
                <a:solidFill>
                  <a:srgbClr val="30343B"/>
                </a:solidFill>
                <a:latin typeface="Arial"/>
                <a:ea typeface="Arial"/>
                <a:cs typeface="Arial"/>
              </a:defRPr>
            </a:pPr>
            <a:r>
              <a:rPr sz="2250" b="0" i="0">
                <a:solidFill>
                  <a:srgbClr val="30343B"/>
                </a:solidFill>
                <a:latin typeface="Arial"/>
                <a:ea typeface="Arial"/>
                <a:cs typeface="Arial"/>
              </a:rPr>
              <a:t>1. Expand early identification, screening, and low-barrier diagnostic access.</a:t>
            </a:r>
          </a:p>
          <a:p>
            <a:endParaRPr sz="2250" b="0" i="0">
              <a:solidFill>
                <a:srgbClr val="30343B"/>
              </a:solidFill>
              <a:latin typeface="Arial"/>
              <a:ea typeface="Arial"/>
              <a:cs typeface="Arial"/>
            </a:endParaRPr>
          </a:p>
          <a:p>
            <a:pPr algn="l">
              <a:lnSpc>
                <a:spcPct val="110000"/>
              </a:lnSpc>
              <a:buNone/>
              <a:defRPr sz="2250" b="0" i="0">
                <a:solidFill>
                  <a:srgbClr val="30343B"/>
                </a:solidFill>
                <a:latin typeface="Arial"/>
                <a:ea typeface="Arial"/>
                <a:cs typeface="Arial"/>
              </a:defRPr>
            </a:pPr>
            <a:r>
              <a:rPr sz="2250" b="0" i="0">
                <a:solidFill>
                  <a:srgbClr val="30343B"/>
                </a:solidFill>
                <a:latin typeface="Arial"/>
                <a:ea typeface="Arial"/>
                <a:cs typeface="Arial"/>
              </a:rPr>
              <a:t>2. Pair telehealth with flexible service delivery to reduce logistical barriers.</a:t>
            </a:r>
          </a:p>
          <a:p>
            <a:endParaRPr sz="2250" b="0" i="0">
              <a:solidFill>
                <a:srgbClr val="30343B"/>
              </a:solidFill>
              <a:latin typeface="Arial"/>
              <a:ea typeface="Arial"/>
              <a:cs typeface="Arial"/>
            </a:endParaRPr>
          </a:p>
          <a:p>
            <a:pPr algn="l">
              <a:lnSpc>
                <a:spcPct val="110000"/>
              </a:lnSpc>
              <a:buNone/>
              <a:defRPr sz="2250" b="0" i="0">
                <a:solidFill>
                  <a:srgbClr val="30343B"/>
                </a:solidFill>
                <a:latin typeface="Arial"/>
                <a:ea typeface="Arial"/>
                <a:cs typeface="Arial"/>
              </a:defRPr>
            </a:pPr>
            <a:r>
              <a:rPr sz="2250" b="0" i="0">
                <a:solidFill>
                  <a:srgbClr val="30343B"/>
                </a:solidFill>
                <a:latin typeface="Arial"/>
                <a:ea typeface="Arial"/>
                <a:cs typeface="Arial"/>
              </a:rPr>
              <a:t>3. Use social and digital communication to normalize help-seeking and connect people to professional resources.</a:t>
            </a:r>
          </a:p>
          <a:p>
            <a:endParaRPr sz="2250" b="0" i="0">
              <a:solidFill>
                <a:srgbClr val="30343B"/>
              </a:solidFill>
              <a:latin typeface="Arial"/>
              <a:ea typeface="Arial"/>
              <a:cs typeface="Arial"/>
            </a:endParaRPr>
          </a:p>
          <a:p>
            <a:pPr algn="l">
              <a:lnSpc>
                <a:spcPct val="110000"/>
              </a:lnSpc>
              <a:buNone/>
              <a:defRPr sz="2250" b="0" i="0">
                <a:solidFill>
                  <a:srgbClr val="30343B"/>
                </a:solidFill>
                <a:latin typeface="Arial"/>
                <a:ea typeface="Arial"/>
                <a:cs typeface="Arial"/>
              </a:defRPr>
            </a:pPr>
            <a:r>
              <a:rPr sz="2250" b="0" i="0">
                <a:solidFill>
                  <a:srgbClr val="30343B"/>
                </a:solidFill>
                <a:latin typeface="Arial"/>
                <a:ea typeface="Arial"/>
                <a:cs typeface="Arial"/>
              </a:rPr>
              <a:t>4. Treat stigma as a process that may change across stages of engagement—not only as a pre-treatment deterrent.</a:t>
            </a:r>
          </a:p>
        </p:txBody>
      </p:sp>
      <p:sp>
        <p:nvSpPr>
          <p:cNvPr id="92" name="Rectangle: Rounded Corners 91">
            <a:extLst>
              <a:ext uri="{FF2B5EF4-FFF2-40B4-BE49-F238E27FC236}">
                <a16:creationId xmlns:a16="http://schemas.microsoft.com/office/drawing/2014/main" id="{F67194B9-4949-465F-A808-EC296139494B}"/>
              </a:ext>
            </a:extLst>
          </p:cNvPr>
          <p:cNvSpPr>
            <a:spLocks noGrp="1"/>
          </p:cNvSpPr>
          <p:nvPr/>
        </p:nvSpPr>
        <p:spPr>
          <a:xfrm>
            <a:off x="30175200" y="22240875"/>
            <a:ext cx="12001500" cy="1952625"/>
          </a:xfrm>
          <a:prstGeom prst="roundRect">
            <a:avLst>
              <a:gd name="adj" fmla="val 9756"/>
            </a:avLst>
          </a:prstGeom>
          <a:solidFill>
            <a:srgbClr val="F6F7F8"/>
          </a:solidFill>
          <a:ln w="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16A7A22D-0C39-4EAB-BFEA-954282E3F365}"/>
              </a:ext>
            </a:extLst>
          </p:cNvPr>
          <p:cNvSpPr>
            <a:spLocks noGrp="1"/>
          </p:cNvSpPr>
          <p:nvPr/>
        </p:nvSpPr>
        <p:spPr>
          <a:xfrm>
            <a:off x="30499050" y="22517100"/>
            <a:ext cx="113538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6000"/>
              </a:lnSpc>
              <a:buNone/>
              <a:defRPr sz="1725" b="1" i="0">
                <a:solidFill>
                  <a:srgbClr val="666D78"/>
                </a:solidFill>
                <a:latin typeface="Arial"/>
                <a:ea typeface="Arial"/>
                <a:cs typeface="Arial"/>
              </a:defRPr>
            </a:pPr>
            <a:r>
              <a:rPr sz="1725" b="1" i="0">
                <a:solidFill>
                  <a:srgbClr val="666D78"/>
                </a:solidFill>
                <a:latin typeface="Arial"/>
                <a:ea typeface="Arial"/>
                <a:cs typeface="Arial"/>
              </a:rPr>
              <a:t>SAMPLE CONTEXT</a:t>
            </a:r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5A899224-A0EC-4388-9840-056EA76778B2}"/>
              </a:ext>
            </a:extLst>
          </p:cNvPr>
          <p:cNvSpPr>
            <a:spLocks noGrp="1"/>
          </p:cNvSpPr>
          <p:nvPr/>
        </p:nvSpPr>
        <p:spPr>
          <a:xfrm>
            <a:off x="30499050" y="22974300"/>
            <a:ext cx="2476500" cy="609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6000"/>
              </a:lnSpc>
              <a:buNone/>
              <a:defRPr sz="3375" b="1" i="0">
                <a:solidFill>
                  <a:srgbClr val="111318"/>
                </a:solidFill>
                <a:latin typeface="Arial"/>
                <a:ea typeface="Arial"/>
                <a:cs typeface="Arial"/>
              </a:defRPr>
            </a:pPr>
            <a:r>
              <a:rPr sz="3375" b="1" i="0">
                <a:solidFill>
                  <a:srgbClr val="111318"/>
                </a:solidFill>
                <a:latin typeface="Arial"/>
                <a:ea typeface="Arial"/>
                <a:cs typeface="Arial"/>
              </a:rPr>
              <a:t>18.7%</a:t>
            </a:r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0301DA20-4228-457E-9643-F3E3C0B3C95B}"/>
              </a:ext>
            </a:extLst>
          </p:cNvPr>
          <p:cNvSpPr>
            <a:spLocks noGrp="1"/>
          </p:cNvSpPr>
          <p:nvPr/>
        </p:nvSpPr>
        <p:spPr>
          <a:xfrm>
            <a:off x="32508825" y="23098125"/>
            <a:ext cx="3143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6000"/>
              </a:lnSpc>
              <a:buNone/>
              <a:defRPr sz="1875" b="0" i="0">
                <a:solidFill>
                  <a:srgbClr val="30343B"/>
                </a:solidFill>
                <a:latin typeface="Arial"/>
                <a:ea typeface="Arial"/>
                <a:cs typeface="Arial"/>
              </a:defRPr>
            </a:pPr>
            <a:r>
              <a:rPr sz="1875" b="0" i="0">
                <a:solidFill>
                  <a:srgbClr val="30343B"/>
                </a:solidFill>
                <a:latin typeface="Arial"/>
                <a:ea typeface="Arial"/>
                <a:cs typeface="Arial"/>
              </a:rPr>
              <a:t>reported stigma</a:t>
            </a:r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509F43F6-1B6D-4BCE-99EB-588463290960}"/>
              </a:ext>
            </a:extLst>
          </p:cNvPr>
          <p:cNvSpPr>
            <a:spLocks noGrp="1"/>
          </p:cNvSpPr>
          <p:nvPr/>
        </p:nvSpPr>
        <p:spPr>
          <a:xfrm>
            <a:off x="35985450" y="22555200"/>
            <a:ext cx="19050" cy="1285875"/>
          </a:xfrm>
          <a:prstGeom prst="rect">
            <a:avLst/>
          </a:prstGeom>
          <a:solidFill>
            <a:srgbClr val="B8BCC4"/>
          </a:solidFill>
          <a:ln w="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59C89716-1130-4FC9-A80C-728ECAD86F63}"/>
              </a:ext>
            </a:extLst>
          </p:cNvPr>
          <p:cNvSpPr>
            <a:spLocks noGrp="1"/>
          </p:cNvSpPr>
          <p:nvPr/>
        </p:nvSpPr>
        <p:spPr>
          <a:xfrm>
            <a:off x="36461700" y="22974300"/>
            <a:ext cx="2476500" cy="609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6000"/>
              </a:lnSpc>
              <a:buNone/>
              <a:defRPr sz="3375" b="1" i="0">
                <a:solidFill>
                  <a:srgbClr val="111318"/>
                </a:solidFill>
                <a:latin typeface="Arial"/>
                <a:ea typeface="Arial"/>
                <a:cs typeface="Arial"/>
              </a:defRPr>
            </a:pPr>
            <a:r>
              <a:rPr sz="3375" b="1" i="0">
                <a:solidFill>
                  <a:srgbClr val="111318"/>
                </a:solidFill>
                <a:latin typeface="Arial"/>
                <a:ea typeface="Arial"/>
                <a:cs typeface="Arial"/>
              </a:rPr>
              <a:t>11.4%</a:t>
            </a:r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0D5A14E1-6BB1-4A3C-8797-82ECC2EEABE1}"/>
              </a:ext>
            </a:extLst>
          </p:cNvPr>
          <p:cNvSpPr>
            <a:spLocks noGrp="1"/>
          </p:cNvSpPr>
          <p:nvPr/>
        </p:nvSpPr>
        <p:spPr>
          <a:xfrm>
            <a:off x="38414325" y="22936200"/>
            <a:ext cx="3238500" cy="685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0000"/>
              </a:lnSpc>
              <a:buNone/>
              <a:defRPr sz="1800" b="0" i="0">
                <a:solidFill>
                  <a:srgbClr val="30343B"/>
                </a:solidFill>
                <a:latin typeface="Arial"/>
                <a:ea typeface="Arial"/>
                <a:cs typeface="Arial"/>
              </a:defRPr>
            </a:pPr>
            <a:r>
              <a:rPr sz="1800" b="0" i="0">
                <a:solidFill>
                  <a:srgbClr val="30343B"/>
                </a:solidFill>
                <a:latin typeface="Arial"/>
                <a:ea typeface="Arial"/>
                <a:cs typeface="Arial"/>
              </a:rPr>
              <a:t>reported transportation barriers</a:t>
            </a:r>
          </a:p>
        </p:txBody>
      </p:sp>
      <p:sp>
        <p:nvSpPr>
          <p:cNvPr id="99" name="Rectangle: Rounded Corners 98">
            <a:extLst>
              <a:ext uri="{FF2B5EF4-FFF2-40B4-BE49-F238E27FC236}">
                <a16:creationId xmlns:a16="http://schemas.microsoft.com/office/drawing/2014/main" id="{1AE6C956-7A7E-4ED5-9778-8E73793C33C8}"/>
              </a:ext>
            </a:extLst>
          </p:cNvPr>
          <p:cNvSpPr>
            <a:spLocks noGrp="1"/>
          </p:cNvSpPr>
          <p:nvPr/>
        </p:nvSpPr>
        <p:spPr>
          <a:xfrm>
            <a:off x="30175200" y="24765000"/>
            <a:ext cx="12001500" cy="2333625"/>
          </a:xfrm>
          <a:prstGeom prst="roundRect">
            <a:avLst>
              <a:gd name="adj" fmla="val 9796"/>
            </a:avLst>
          </a:prstGeom>
          <a:solidFill>
            <a:srgbClr val="111318"/>
          </a:solidFill>
          <a:ln w="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19410D67-4A20-4B37-9A70-FB2350ED263A}"/>
              </a:ext>
            </a:extLst>
          </p:cNvPr>
          <p:cNvSpPr>
            <a:spLocks noGrp="1"/>
          </p:cNvSpPr>
          <p:nvPr/>
        </p:nvSpPr>
        <p:spPr>
          <a:xfrm>
            <a:off x="30537150" y="25088850"/>
            <a:ext cx="112776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6000"/>
              </a:lnSpc>
              <a:buNone/>
              <a:defRPr sz="1875" b="1" i="0">
                <a:solidFill>
                  <a:srgbClr val="6DCBF4"/>
                </a:solidFill>
                <a:latin typeface="Arial"/>
                <a:ea typeface="Arial"/>
                <a:cs typeface="Arial"/>
              </a:defRPr>
            </a:pPr>
            <a:r>
              <a:rPr sz="1875" b="1" i="0">
                <a:solidFill>
                  <a:srgbClr val="6DCBF4"/>
                </a:solidFill>
                <a:latin typeface="Arial"/>
                <a:ea typeface="Arial"/>
                <a:cs typeface="Arial"/>
              </a:rPr>
              <a:t>TAKE-HOME MESSAGE</a:t>
            </a:r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FFF4AADC-598F-4154-8A20-5C2E5A3CC82E}"/>
              </a:ext>
            </a:extLst>
          </p:cNvPr>
          <p:cNvSpPr>
            <a:spLocks noGrp="1"/>
          </p:cNvSpPr>
          <p:nvPr/>
        </p:nvSpPr>
        <p:spPr>
          <a:xfrm>
            <a:off x="30537150" y="25622250"/>
            <a:ext cx="11277600" cy="1104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 fontScale="99945"/>
          </a:bodyPr>
          <a:lstStyle/>
          <a:p>
            <a:pPr algn="l">
              <a:lnSpc>
                <a:spcPct val="104000"/>
              </a:lnSpc>
              <a:buNone/>
              <a:defRPr sz="2325" b="1" i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325" b="1" i="0">
                <a:solidFill>
                  <a:srgbClr val="FFFFFF"/>
                </a:solidFill>
                <a:latin typeface="Arial"/>
                <a:ea typeface="Arial"/>
                <a:cs typeface="Arial"/>
              </a:rPr>
              <a:t>Mental-health service use is shaped by evaluated need, access conditions, family context, and selected digital pathways—supporting coordinated rather than single-factor interventions.</a:t>
            </a:r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C3E90540-D719-49B3-99AD-687E7185941E}"/>
              </a:ext>
            </a:extLst>
          </p:cNvPr>
          <p:cNvSpPr>
            <a:spLocks noGrp="1"/>
          </p:cNvSpPr>
          <p:nvPr/>
        </p:nvSpPr>
        <p:spPr>
          <a:xfrm>
            <a:off x="30175200" y="27698700"/>
            <a:ext cx="800100" cy="95250"/>
          </a:xfrm>
          <a:prstGeom prst="rect">
            <a:avLst/>
          </a:prstGeom>
          <a:solidFill>
            <a:srgbClr val="3D8DFF"/>
          </a:solidFill>
          <a:ln w="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1DE75342-6308-414A-B455-60B591A27AD6}"/>
              </a:ext>
            </a:extLst>
          </p:cNvPr>
          <p:cNvSpPr>
            <a:spLocks noGrp="1"/>
          </p:cNvSpPr>
          <p:nvPr/>
        </p:nvSpPr>
        <p:spPr>
          <a:xfrm>
            <a:off x="30175200" y="27946350"/>
            <a:ext cx="12001500" cy="647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96000"/>
              </a:lnSpc>
              <a:buNone/>
              <a:defRPr sz="3450" b="1" i="0">
                <a:solidFill>
                  <a:srgbClr val="111318"/>
                </a:solidFill>
                <a:latin typeface="Arial"/>
                <a:ea typeface="Arial"/>
                <a:cs typeface="Arial"/>
              </a:defRPr>
            </a:pPr>
            <a:r>
              <a:rPr sz="3450" b="1" i="0">
                <a:solidFill>
                  <a:srgbClr val="111318"/>
                </a:solidFill>
                <a:latin typeface="Arial"/>
                <a:ea typeface="Arial"/>
                <a:cs typeface="Arial"/>
              </a:rPr>
              <a:t>SELECTED REFERENCES</a:t>
            </a: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7B712B58-739A-4620-8635-B8DB4FB04939}"/>
              </a:ext>
            </a:extLst>
          </p:cNvPr>
          <p:cNvSpPr>
            <a:spLocks noGrp="1"/>
          </p:cNvSpPr>
          <p:nvPr/>
        </p:nvSpPr>
        <p:spPr>
          <a:xfrm>
            <a:off x="30175200" y="28651200"/>
            <a:ext cx="12001500" cy="19431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1650" b="0" i="0">
                <a:solidFill>
                  <a:srgbClr val="666D78"/>
                </a:solidFill>
                <a:latin typeface="Arial"/>
                <a:ea typeface="Arial"/>
                <a:cs typeface="Arial"/>
              </a:defRPr>
            </a:pPr>
            <a:r>
              <a:rPr sz="1650" b="0" i="0" dirty="0">
                <a:solidFill>
                  <a:srgbClr val="666D78"/>
                </a:solidFill>
                <a:latin typeface="Arial"/>
                <a:ea typeface="Arial"/>
                <a:cs typeface="Arial"/>
              </a:rPr>
              <a:t>Andersen, R. M. (1995). Journal of Health and Social Behavior, 36, 1–10.</a:t>
            </a:r>
          </a:p>
          <a:p>
            <a:pPr algn="l">
              <a:lnSpc>
                <a:spcPct val="105000"/>
              </a:lnSpc>
              <a:buNone/>
              <a:defRPr sz="1650" b="0" i="0">
                <a:solidFill>
                  <a:srgbClr val="666D78"/>
                </a:solidFill>
                <a:latin typeface="Arial"/>
                <a:ea typeface="Arial"/>
                <a:cs typeface="Arial"/>
              </a:defRPr>
            </a:pPr>
            <a:r>
              <a:rPr sz="1650" b="0" i="0" dirty="0">
                <a:solidFill>
                  <a:srgbClr val="666D78"/>
                </a:solidFill>
                <a:latin typeface="Arial"/>
                <a:ea typeface="Arial"/>
                <a:cs typeface="Arial"/>
              </a:rPr>
              <a:t>Bandura, A. (1986). Social foundations of thought and action.</a:t>
            </a:r>
          </a:p>
          <a:p>
            <a:pPr algn="l">
              <a:lnSpc>
                <a:spcPct val="105000"/>
              </a:lnSpc>
              <a:buNone/>
              <a:defRPr sz="1650" b="0" i="0">
                <a:solidFill>
                  <a:srgbClr val="666D78"/>
                </a:solidFill>
                <a:latin typeface="Arial"/>
                <a:ea typeface="Arial"/>
                <a:cs typeface="Arial"/>
              </a:defRPr>
            </a:pPr>
            <a:r>
              <a:rPr sz="1650" b="0" i="0" dirty="0">
                <a:solidFill>
                  <a:srgbClr val="666D78"/>
                </a:solidFill>
                <a:latin typeface="Arial"/>
                <a:ea typeface="Arial"/>
                <a:cs typeface="Arial"/>
              </a:rPr>
              <a:t>Clement, S., et al. (2015). Psychological Medicine, 45, 11–27.</a:t>
            </a:r>
          </a:p>
          <a:p>
            <a:pPr algn="l">
              <a:lnSpc>
                <a:spcPct val="105000"/>
              </a:lnSpc>
              <a:buNone/>
              <a:defRPr sz="1650" b="0" i="0">
                <a:solidFill>
                  <a:srgbClr val="666D78"/>
                </a:solidFill>
                <a:latin typeface="Arial"/>
                <a:ea typeface="Arial"/>
                <a:cs typeface="Arial"/>
              </a:defRPr>
            </a:pPr>
            <a:r>
              <a:rPr sz="1650" b="0" i="0" dirty="0">
                <a:solidFill>
                  <a:srgbClr val="666D78"/>
                </a:solidFill>
                <a:latin typeface="Arial"/>
                <a:ea typeface="Arial"/>
                <a:cs typeface="Arial"/>
              </a:rPr>
              <a:t>Coombs, N. C., et al. (2021). SSM—Population Health, 15, 100847.</a:t>
            </a:r>
          </a:p>
          <a:p>
            <a:pPr algn="l">
              <a:lnSpc>
                <a:spcPct val="105000"/>
              </a:lnSpc>
              <a:buNone/>
              <a:defRPr sz="1650" b="0" i="0">
                <a:solidFill>
                  <a:srgbClr val="666D78"/>
                </a:solidFill>
                <a:latin typeface="Arial"/>
                <a:ea typeface="Arial"/>
                <a:cs typeface="Arial"/>
              </a:defRPr>
            </a:pPr>
            <a:r>
              <a:rPr sz="1650" b="0" i="0" dirty="0">
                <a:solidFill>
                  <a:srgbClr val="666D78"/>
                </a:solidFill>
                <a:latin typeface="Arial"/>
                <a:ea typeface="Arial"/>
                <a:cs typeface="Arial"/>
              </a:rPr>
              <a:t>Jones, C. L., et al. (2015). Health Communication, 30, 566–576.</a:t>
            </a:r>
          </a:p>
          <a:p>
            <a:pPr algn="l">
              <a:lnSpc>
                <a:spcPct val="105000"/>
              </a:lnSpc>
              <a:buNone/>
              <a:defRPr sz="1650" b="0" i="0">
                <a:solidFill>
                  <a:srgbClr val="666D78"/>
                </a:solidFill>
                <a:latin typeface="Arial"/>
                <a:ea typeface="Arial"/>
                <a:cs typeface="Arial"/>
              </a:defRPr>
            </a:pPr>
            <a:r>
              <a:rPr sz="1650" b="0" i="0" dirty="0">
                <a:solidFill>
                  <a:srgbClr val="666D78"/>
                </a:solidFill>
                <a:latin typeface="Arial"/>
                <a:ea typeface="Arial"/>
                <a:cs typeface="Arial"/>
              </a:rPr>
              <a:t>Full references appear in the conference proceedings narrative.</a:t>
            </a: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85EDCAA6-AE01-473B-B3C3-AAA4D247634A}"/>
              </a:ext>
            </a:extLst>
          </p:cNvPr>
          <p:cNvSpPr>
            <a:spLocks noGrp="1"/>
          </p:cNvSpPr>
          <p:nvPr/>
        </p:nvSpPr>
        <p:spPr>
          <a:xfrm>
            <a:off x="1714500" y="31146750"/>
            <a:ext cx="40462200" cy="28575"/>
          </a:xfrm>
          <a:prstGeom prst="rect">
            <a:avLst/>
          </a:prstGeom>
          <a:solidFill>
            <a:srgbClr val="B8BCC4"/>
          </a:solidFill>
          <a:ln w="0">
            <a:noFill/>
            <a:prstDash val="solid"/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115367"/>
      </p:ext>
    </p:extLst>
  </p:cSld>
  <p:clrMapOvr>
    <a:masterClrMapping/>
  </p:clrMapOvr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653</Words>
  <Application>Microsoft Office PowerPoint</Application>
  <DocSecurity>0</DocSecurity>
  <PresentationFormat>Custom</PresentationFormat>
  <Paragraphs>96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ChatGPT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Chen, Tian</cp:lastModifiedBy>
  <cp:revision>1</cp:revision>
  <dcterms:created xsi:type="dcterms:W3CDTF">2026-08-28T20:04:29Z</dcterms:created>
  <dcterms:modified xsi:type="dcterms:W3CDTF">2026-08-28T20:30:42Z</dcterms:modified>
</cp:coreProperties>
</file>